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82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65" r:id="rId15"/>
    <p:sldId id="266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6" r:id="rId25"/>
    <p:sldId id="278" r:id="rId26"/>
    <p:sldId id="281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8"/>
    <p:restoredTop sz="94658"/>
  </p:normalViewPr>
  <p:slideViewPr>
    <p:cSldViewPr snapToGrid="0">
      <p:cViewPr varScale="1">
        <p:scale>
          <a:sx n="106" d="100"/>
          <a:sy n="106" d="100"/>
        </p:scale>
        <p:origin x="23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77568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51816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103320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77568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51816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871200" y="-481320"/>
            <a:ext cx="8163000" cy="97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377568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651816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103320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377568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651816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71200" y="-481320"/>
            <a:ext cx="8163000" cy="97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Format des Titeltextes durch Klicken bearbeiten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0" strike="noStrike" spc="-1">
                <a:solidFill>
                  <a:srgbClr val="000000"/>
                </a:solidFill>
                <a:latin typeface="Verdana"/>
              </a:rPr>
              <a:t>Format des Gliederungstextes durch Klicken bearbeiten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Zweite Gliederungsebene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Dritte Gliederungsebene</a:t>
            </a:r>
          </a:p>
          <a:p>
            <a:pPr marL="1600200" lvl="3" indent="-228600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Vierte Gliederungsebene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Fünfte Gliederungsebene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Sechste Gliederungsebene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152360" y="6286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590640" y="62866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019640" y="62866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AC2A54-FDF2-4E38-AA93-7C5FB44BEECB}" type="slidenum"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‹Nr.›</a:t>
            </a:fld>
            <a:endParaRPr lang="de-DE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1719360"/>
            <a:ext cx="7010280" cy="7596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pic>
        <p:nvPicPr>
          <p:cNvPr id="6" name="Grafik 5"/>
          <p:cNvPicPr/>
          <p:nvPr/>
        </p:nvPicPr>
        <p:blipFill>
          <a:blip r:embed="rId14"/>
          <a:stretch/>
        </p:blipFill>
        <p:spPr>
          <a:xfrm>
            <a:off x="6777000" y="144000"/>
            <a:ext cx="2284200" cy="65808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/>
          <p:cNvSpPr/>
          <p:nvPr/>
        </p:nvSpPr>
        <p:spPr>
          <a:xfrm>
            <a:off x="3505320" y="2590920"/>
            <a:ext cx="4892400" cy="75960"/>
          </a:xfrm>
          <a:prstGeom prst="rect">
            <a:avLst/>
          </a:prstGeom>
          <a:solidFill>
            <a:srgbClr val="336699">
              <a:alpha val="5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79400" y="424080"/>
            <a:ext cx="76788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Format des Titeltextes durch Klicken bearbeiten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1400" b="0" strike="noStrike" spc="-1">
                <a:latin typeface="Verdana"/>
              </a:rPr>
              <a:t>&lt;Datum/Uhrzeit&gt;</a:t>
            </a:r>
            <a:endParaRPr lang="de-DE" sz="1400" b="0" strike="noStrike" spc="-1"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latin typeface="Verdana"/>
              </a:rPr>
              <a:t>&lt;Fußzeile&gt;</a:t>
            </a:r>
            <a:endParaRPr lang="de-DE" sz="1400" b="0" strike="noStrike" spc="-1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01C4B0A1-229C-4417-8900-745CF189F2A0}" type="slidenum">
              <a:rPr lang="de-DE" sz="1400" b="0" strike="noStrike" spc="-1">
                <a:latin typeface="Verdana"/>
              </a:rPr>
              <a:t>‹Nr.›</a:t>
            </a:fld>
            <a:endParaRPr lang="de-DE" sz="1400" b="0" strike="noStrike" spc="-1">
              <a:latin typeface="Times New Roman"/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sp>
        <p:nvSpPr>
          <p:cNvPr id="49" name="Freihandform 48"/>
          <p:cNvSpPr/>
          <p:nvPr/>
        </p:nvSpPr>
        <p:spPr>
          <a:xfrm>
            <a:off x="6930000" y="444600"/>
            <a:ext cx="12186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400" b="0" strike="noStrike" spc="-1">
                <a:solidFill>
                  <a:srgbClr val="EAEAEA"/>
                </a:solidFill>
                <a:latin typeface="Verdana"/>
              </a:rPr>
              <a:t>pestalozzi</a:t>
            </a:r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400" b="0" strike="noStrike" spc="-1">
                <a:solidFill>
                  <a:srgbClr val="EAEAEA"/>
                </a:solidFill>
                <a:latin typeface="Verdana"/>
              </a:rPr>
              <a:t>gymnasium</a:t>
            </a:r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0" name="Grafik 49"/>
          <p:cNvPicPr/>
          <p:nvPr/>
        </p:nvPicPr>
        <p:blipFill>
          <a:blip r:embed="rId14"/>
          <a:stretch/>
        </p:blipFill>
        <p:spPr>
          <a:xfrm>
            <a:off x="8028000" y="0"/>
            <a:ext cx="1332000" cy="1077840"/>
          </a:xfrm>
          <a:prstGeom prst="rect">
            <a:avLst/>
          </a:prstGeom>
          <a:ln w="0">
            <a:noFill/>
          </a:ln>
        </p:spPr>
      </p:pic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853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spcBef>
                <a:spcPts val="1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8000" b="0" strike="noStrike" spc="-1">
                <a:solidFill>
                  <a:srgbClr val="000000"/>
                </a:solidFill>
                <a:latin typeface="Verdana"/>
              </a:rPr>
              <a:t>Format des Gliederungstextes durch Klicken bearbeiten</a:t>
            </a:r>
          </a:p>
          <a:p>
            <a:pPr marL="457200" lvl="1" algn="ctr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0" algn="l"/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Zweite Gliederungsebene</a:t>
            </a:r>
          </a:p>
          <a:p>
            <a:pPr marL="914400" lvl="2" algn="ctr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Dritte Gliederungsebene</a:t>
            </a:r>
          </a:p>
          <a:p>
            <a:pPr marL="1371600" lvl="3" algn="ctr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pos="0" algn="l"/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Vierte Gliederungsebene</a:t>
            </a:r>
          </a:p>
          <a:p>
            <a:pPr marL="1828800" lvl="4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Fünfte Gliederungsebene</a:t>
            </a:r>
          </a:p>
          <a:p>
            <a:pPr marL="1828800" lvl="5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Sechste Gliederungsebene</a:t>
            </a:r>
          </a:p>
          <a:p>
            <a:pPr marL="1828800" lvl="6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Siebte Gliederungsebene</a:t>
            </a:r>
          </a:p>
        </p:txBody>
      </p:sp>
      <p:sp>
        <p:nvSpPr>
          <p:cNvPr id="52" name="Rechteck 51"/>
          <p:cNvSpPr/>
          <p:nvPr/>
        </p:nvSpPr>
        <p:spPr>
          <a:xfrm>
            <a:off x="0" y="144000"/>
            <a:ext cx="9144000" cy="100800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de-DE"/>
          </a:p>
        </p:txBody>
      </p:sp>
      <p:pic>
        <p:nvPicPr>
          <p:cNvPr id="53" name="Grafik 52"/>
          <p:cNvPicPr/>
          <p:nvPr/>
        </p:nvPicPr>
        <p:blipFill>
          <a:blip r:embed="rId15"/>
          <a:stretch/>
        </p:blipFill>
        <p:spPr>
          <a:xfrm>
            <a:off x="6264360" y="113760"/>
            <a:ext cx="2782440" cy="80172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31880" y="2592000"/>
            <a:ext cx="7678800" cy="3063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1" i="1" strike="noStrike" spc="-1" dirty="0">
                <a:solidFill>
                  <a:srgbClr val="003366"/>
                </a:solidFill>
                <a:latin typeface="Verdana"/>
              </a:rPr>
              <a:t>Die gymnasiale Oberstufe in Baden-Württemberg </a:t>
            </a:r>
            <a:br>
              <a:rPr dirty="0"/>
            </a:br>
            <a:r>
              <a:rPr lang="de-DE" sz="4400" b="1" i="1" strike="noStrike" spc="-1" dirty="0">
                <a:solidFill>
                  <a:srgbClr val="003366"/>
                </a:solidFill>
                <a:latin typeface="Verdana"/>
              </a:rPr>
              <a:t>* Abitur 2028 *</a:t>
            </a:r>
            <a:endParaRPr lang="de-DE" sz="4400" b="0" strike="noStrike" spc="-1" dirty="0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609480" y="1523880"/>
            <a:ext cx="778860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5400" b="0" strike="noStrike" spc="-1">
                <a:solidFill>
                  <a:srgbClr val="000000"/>
                </a:solidFill>
                <a:latin typeface="Verdana"/>
              </a:rPr>
              <a:t>Information Klasse 10</a:t>
            </a:r>
            <a:endParaRPr lang="de-DE" sz="5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1</a:t>
            </a: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33415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5-stündig – schriftliche Prüfung: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Englisch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Biologie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Geschichte</a:t>
            </a:r>
          </a:p>
          <a:p>
            <a:pPr marL="457200" lvl="1">
              <a:spcBef>
                <a:spcPts val="598"/>
              </a:spcBef>
              <a:buClr>
                <a:srgbClr val="9A0000"/>
              </a:buClr>
              <a:buSzPct val="70000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Mündliche: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 (Pflicht)</a:t>
            </a: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968000" y="2562480"/>
            <a:ext cx="3672000" cy="370152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br/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(ohne Abi):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FS oder NW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Religion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2</a:t>
            </a: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4563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5-stündig – schriftliche Prüfung: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Mathe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Physik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Informatik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Mündlich: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Deutsch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Religion 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(Gesellschaftswissenschaft Pflicht)</a:t>
            </a:r>
          </a:p>
          <a:p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5040000" y="2448000"/>
            <a:ext cx="3528000" cy="309600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FS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Geschichte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3</a:t>
            </a: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33415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5-stündig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Englisch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Französisch</a:t>
            </a:r>
          </a:p>
          <a:p>
            <a:pPr marL="457200" lvl="1">
              <a:spcBef>
                <a:spcPts val="598"/>
              </a:spcBef>
              <a:buClr>
                <a:srgbClr val="9A0000"/>
              </a:buClr>
              <a:buSzPct val="70000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Mündlich: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Geschichte </a:t>
            </a:r>
            <a:br>
              <a:rPr dirty="0"/>
            </a:b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(Gesellschaftswissenschaft Pflicht)</a:t>
            </a: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4752000" y="1916280"/>
            <a:ext cx="3672000" cy="312372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NW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Religion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88956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Wenn man LF Wirtschaft belegt oder in einem Fach aus dem Wahlbereich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(z.B. Literatur und Theater)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mündliches Abi macht, dann wird dieses – wie jedes mündliche Abiturfach </a:t>
            </a:r>
            <a:r>
              <a:rPr lang="de-DE" sz="2400" spc="-1" dirty="0">
                <a:solidFill>
                  <a:srgbClr val="000000"/>
                </a:solidFill>
                <a:latin typeface="Verdana"/>
                <a:ea typeface="Times New Roman"/>
              </a:rPr>
              <a:t>– z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u einem anrechnungspflichtigen Kurs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(alle vier HJ)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.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Zusätzlich dazu hat man noch die 40 beleg-pflichtigen Kurse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(von denen nur Sport, Religion und BK/Musik nicht (voll) anrechnungspflichtig sind).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Wenn also zusätzlich noch in einem dieser Fächer eine Abiturprüfung dazu kommt, kann es eng werden.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Probleme mit der Anrechnungspflicht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889560" y="194400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Ein etwas konstruiertes Gegenbeispiel: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M, D, </a:t>
            </a:r>
            <a:r>
              <a:rPr lang="de-DE" sz="2000" b="1" strike="noStrike" spc="-1" dirty="0" err="1">
                <a:solidFill>
                  <a:srgbClr val="000000"/>
                </a:solidFill>
                <a:latin typeface="Verdana"/>
              </a:rPr>
              <a:t>Rel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als schriftl. Prüfungsfächer (LF)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1" strike="noStrike" spc="-1" dirty="0" err="1">
                <a:solidFill>
                  <a:srgbClr val="000000"/>
                </a:solidFill>
                <a:latin typeface="Verdana"/>
              </a:rPr>
              <a:t>Lit</a:t>
            </a:r>
            <a:r>
              <a:rPr lang="de-DE" sz="2000" b="1" spc="-1" dirty="0">
                <a:solidFill>
                  <a:srgbClr val="000000"/>
                </a:solidFill>
                <a:latin typeface="Verdana"/>
              </a:rPr>
              <a:t>.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/Theater, S 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als mündliche Prüfungsfächer (BF)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Wäre nicht möglich weil man so auf 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42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 verpflichtend anzurechnende Kurse kommt: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Von 40 belegpflichtigen Kursen kann man nur zwei der vier Kurse in BK oder Mu nicht anrechnen lassen.</a:t>
            </a:r>
            <a:br>
              <a:rPr lang="de-DE" sz="20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(Reli und Sport sind als Prüfungsfächer anrechnungspflichtig)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Zu den nun 38 anrechnungspflichtigen Kursen kämen nun noch die vier in Literatur/Theater aus dem Wahlbereich hinzu</a:t>
            </a:r>
            <a:br>
              <a:rPr lang="de-DE" sz="20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(es müssen alle vier angerechnet werden, da mdl. Prüfungsfach)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Probleme wie diese gibt’s aber nur sehr selten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Probleme mit der Anrechnungspflicht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Berechnung der Abiturnote</a:t>
            </a: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GRUNDSÄTZLICHES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Neue Notenskala: Punkte statt Noten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Zusammensetzung der Abschlussnote: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Block I aus den vier Halbjahren (2/3)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Block II aus der Abiturprüfung (1/3)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126" name="Tabelle 125"/>
          <p:cNvGraphicFramePr/>
          <p:nvPr/>
        </p:nvGraphicFramePr>
        <p:xfrm>
          <a:off x="391680" y="3409560"/>
          <a:ext cx="8453160" cy="785880"/>
        </p:xfrm>
        <a:graphic>
          <a:graphicData uri="http://schemas.openxmlformats.org/drawingml/2006/table">
            <a:tbl>
              <a:tblPr/>
              <a:tblGrid>
                <a:gridCol w="52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68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15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14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13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12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11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10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9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8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7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6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5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3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0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Sehr gut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Gut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Befr.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Ausr.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Mangelh.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6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Berechnung der Abiturnote</a:t>
            </a: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I: die Kursnoten (Halbjahreszeugnisse)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40 Kurse müssen angerechnet werden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beiden besten (Schnitt über alle 4 HJ) der 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drei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Leistungsfächer zählen doppelt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Diese 48 Noten werden mit 40/48 multipliziert, somit maximal 40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15=</a:t>
            </a: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600 Punkte möglich 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II: Die Abiturprüfung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Alle fünf Prüfungsfächer (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drei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Leistungsfächer schriftlich, 2 Basisfächer mündlich) zählen vierfach, also</a:t>
            </a:r>
            <a:r>
              <a:rPr lang="de-DE" dirty="0">
                <a:latin typeface="Verdana"/>
              </a:rPr>
              <a:t> 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15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5=</a:t>
            </a: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300 Punkte möglich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Hürden zum Bestehen</a:t>
            </a: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I: die Kursnoten (Halbjahreszeugnisse)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Mindestens 200 Punkte (5 im Schnitt)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Höchstens 8 Unterkurse (unter 5 Punkte) unter den angerechneten Kursen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Darunter höchstens 3 in den Leistungsfächern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Keine 0 Punkte in einem anrechnungspflichtigen Kurs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II: Die Abiturprüfung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Mindestens 100 Punkte (5 im Schnitt)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Höchstens 2 Fächer unter 20 Punkte (5 im Schnitt)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Darunter höchstens 1 in den Leistungsfächern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Keine 0 Punkte </a:t>
            </a:r>
            <a:r>
              <a:rPr lang="de-DE" sz="1800" b="0" strike="noStrike" spc="-1" dirty="0">
                <a:solidFill>
                  <a:srgbClr val="000000"/>
                </a:solidFill>
                <a:latin typeface="Verdana"/>
              </a:rPr>
              <a:t>(mindestens 4 Punkte in vierfacher Wertung)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Spezialfall Wirtschaft</a:t>
            </a: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033200" y="3139920"/>
            <a:ext cx="8110440" cy="238901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nur 5-stündig möglich (Leistungsfach)</a:t>
            </a:r>
          </a:p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Aufgrund ähnlicher Themen dürfen in 12.1 Geographie und in 12.2 Gemeinschaftskunde entfallen. Sie können aber trotzdem gewählt werden.</a:t>
            </a:r>
          </a:p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3" name="Freihandform 132"/>
          <p:cNvSpPr/>
          <p:nvPr/>
        </p:nvSpPr>
        <p:spPr>
          <a:xfrm>
            <a:off x="900000" y="1989000"/>
            <a:ext cx="7993080" cy="92551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90000"/>
              </a:lnSpc>
              <a:spcBef>
                <a:spcPts val="7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In der Kursstufe können </a:t>
            </a:r>
            <a:r>
              <a:rPr lang="de-DE" sz="3000" b="0" strike="noStrike" spc="-1" dirty="0" err="1">
                <a:solidFill>
                  <a:srgbClr val="000000"/>
                </a:solidFill>
                <a:latin typeface="Verdana"/>
              </a:rPr>
              <a:t>Schüler:innen</a:t>
            </a: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 das für sie neue Fach Wirtschaft wählen </a:t>
            </a:r>
            <a:endParaRPr lang="de-DE" sz="30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Besondere Lernleistung </a:t>
            </a: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Seminarkurs ist als besondere Lernleistung möglich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(z.B. Seminarkurs Film, SIA)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Außerdem besteht die Möglichkeit an einer Teilnahme an geeigneter Arbeit außerhalb der Schule, z.B. an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einem Wettbewerb (z.B. Jugend forscht, Jugend musiziert, Jugend gründet,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Debating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-AG, …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)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e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inem Schülerstudium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einem Praktikum (z.B. 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Balu &amp; Du,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Biotechnik-AG)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Gesellschaftliches Engagement in Gremien (Jugend-Parlament, Landesschülerbeirat, ...)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1" strike="noStrike" spc="-1">
                <a:solidFill>
                  <a:srgbClr val="003366"/>
                </a:solidFill>
                <a:latin typeface="Verdana"/>
              </a:rPr>
              <a:t>Überblick</a:t>
            </a:r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36000" y="1915920"/>
            <a:ext cx="8110440" cy="4708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Aufgabenfelder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fünfstündige Leistungsfächer</a:t>
            </a: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2-/3-stündige Basisfächer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Wahlbereich, weitere Fächer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Mindestanforderungen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Abitur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Verrechnung der Noten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Spezialfälle und Neuerungen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Besondere Lernleistung </a:t>
            </a: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Voraussetzungen: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Oberstufen- und abiturgerechtes Niveau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Studienvorbereitende Arbeitsweisen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Zeitlicher Aufwand und Methodik dem Seminarkurs entsprechend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Möglichkeit der individuellen Benotung (bei Teamarbeit)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Verrechnung der Note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50% Kursnote (Seminarkurs) bzw. Benotung Wettbewerb o.ä.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25% Dokumentation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25% Kolloquium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Kann eine der 2 mündlichen Prüfungen ersetzen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(soweit alle anderen Bedingungen erfüllt sind)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18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Spezialfall Seminarkurs</a:t>
            </a: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Schule bietet einen oder mehrere Seminar-kurse zu einem selbstgewählten Thema an.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Der Seminarkurs findet in Klasse 11 mit drei Wochenstunden statt.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Teilnehmer:innen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bilden kleine Arbeitsgruppen.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Sie müssen eine schriftliche Dokumentation der Ergebnisse, des Arbeitsprozesses, der angewandten Methoden ... anfertigen. 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In einem Kolloquium müssen die Gruppen ihre Ergebnisse auch mündlich vorstellen.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Zeitlicher Überblick</a:t>
            </a: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Vorstellung der Unterschiede zwischen Leistungs- und Basisfächern durch eure Fachlehrer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endParaRPr lang="de-DE" sz="1000" spc="-1" dirty="0">
              <a:solidFill>
                <a:srgbClr val="000000"/>
              </a:solidFill>
              <a:latin typeface="Verdana"/>
            </a:endParaRPr>
          </a:p>
          <a:p>
            <a:pPr>
              <a:spcBef>
                <a:spcPts val="799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1000" b="1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2400" b="1" spc="-1" dirty="0">
                <a:solidFill>
                  <a:srgbClr val="FF0000"/>
                </a:solidFill>
                <a:latin typeface="Verdana"/>
              </a:rPr>
              <a:t>hat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 inzwischen überall stattgefunden (?)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1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pc="-1" dirty="0">
                <a:solidFill>
                  <a:srgbClr val="000000"/>
                </a:solidFill>
                <a:latin typeface="Verdana"/>
                <a:ea typeface="Times New Roman"/>
              </a:rPr>
              <a:t>Vorstellung der Kurswahl den 10ten Klassen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endParaRPr lang="de-DE" sz="1000" spc="-1" dirty="0">
              <a:solidFill>
                <a:srgbClr val="000000"/>
              </a:solidFill>
              <a:latin typeface="Verdana"/>
              <a:ea typeface="Times New Roman"/>
            </a:endParaRPr>
          </a:p>
          <a:p>
            <a:pPr>
              <a:spcBef>
                <a:spcPts val="799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1000" b="1" strike="noStrike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Jetzt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1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Vorstellung aller angebotenen Wahlfächer</a:t>
            </a:r>
          </a:p>
          <a:p>
            <a:pPr>
              <a:spcBef>
                <a:spcPts val="799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1000" spc="-1" dirty="0">
              <a:solidFill>
                <a:srgbClr val="000000"/>
              </a:solidFill>
              <a:latin typeface="Verdana"/>
            </a:endParaRPr>
          </a:p>
          <a:p>
            <a:pPr>
              <a:spcBef>
                <a:spcPts val="799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1000" b="0" strike="noStrike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Mi, 4.2. 2.-3. Stunde in der Aula</a:t>
            </a:r>
            <a:endParaRPr lang="de-DE" sz="2400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A30B1-43B6-07F1-B78C-D8B236CB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>
            <a:extLst>
              <a:ext uri="{FF2B5EF4-FFF2-40B4-BE49-F238E27FC236}">
                <a16:creationId xmlns:a16="http://schemas.microsoft.com/office/drawing/2014/main" id="{979D7437-8682-9A59-0623-33E7F4FBD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Zeitlicher Überblick</a:t>
            </a:r>
          </a:p>
        </p:txBody>
      </p:sp>
      <p:sp>
        <p:nvSpPr>
          <p:cNvPr id="141" name="PlaceHolder 2">
            <a:extLst>
              <a:ext uri="{FF2B5EF4-FFF2-40B4-BE49-F238E27FC236}">
                <a16:creationId xmlns:a16="http://schemas.microsoft.com/office/drawing/2014/main" id="{08A6B8B7-C926-E67D-9A26-2C8D9E413874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12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Vorwahlen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zur Bestimmung des Bedarfs an Kursen in den jeweiligen Fächern</a:t>
            </a:r>
            <a:endParaRPr lang="de-DE" sz="2400" b="1" spc="-1" dirty="0">
              <a:solidFill>
                <a:srgbClr val="000000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bis spätestens Freitag, </a:t>
            </a:r>
            <a:r>
              <a:rPr lang="de-DE" sz="2400" b="1" spc="-1" dirty="0">
                <a:solidFill>
                  <a:srgbClr val="FF0000"/>
                </a:solidFill>
                <a:latin typeface="Verdana"/>
              </a:rPr>
              <a:t>13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. März 2026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Aktueller Plan: Wir machen das zusammen mit euch am Mi, </a:t>
            </a:r>
            <a:b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 	4.3.,</a:t>
            </a:r>
            <a:r>
              <a:rPr lang="de-DE" sz="1800" i="1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dann bleibt </a:t>
            </a:r>
            <a:r>
              <a:rPr lang="de-DE" sz="1800" i="1" spc="-1" dirty="0">
                <a:solidFill>
                  <a:srgbClr val="000000"/>
                </a:solidFill>
                <a:latin typeface="Verdana"/>
              </a:rPr>
              <a:t>danach noch ein wenig Zeit für Änderungen</a:t>
            </a:r>
            <a:endParaRPr lang="de-DE" sz="2400" b="0" i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12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Endgültige Kurswahl</a:t>
            </a:r>
            <a:endParaRPr lang="de-DE" sz="2400" b="1" strike="noStrike" spc="-1" dirty="0">
              <a:solidFill>
                <a:srgbClr val="FF0000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pc="-1" dirty="0">
                <a:solidFill>
                  <a:srgbClr val="FF0000"/>
                </a:solidFill>
                <a:latin typeface="Verdana"/>
              </a:rPr>
              <a:t>	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bis Mittwoch, </a:t>
            </a:r>
            <a:r>
              <a:rPr lang="de-DE" sz="2400" b="1" spc="-1" dirty="0">
                <a:solidFill>
                  <a:srgbClr val="FF0000"/>
                </a:solidFill>
                <a:latin typeface="Verdana"/>
              </a:rPr>
              <a:t>20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. Mai 2026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120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spc="-1" dirty="0">
                <a:solidFill>
                  <a:srgbClr val="000000"/>
                </a:solidFill>
                <a:latin typeface="Verdana"/>
              </a:rPr>
              <a:t>Dabei werden die Leistungsfächer und damit die schriftlichen Prüfungsfächer festgelegt. Die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mündl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ichen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Prüfungsfächer werden erst im 12. Schuljahr gewählt.</a:t>
            </a:r>
          </a:p>
        </p:txBody>
      </p:sp>
    </p:spTree>
    <p:extLst>
      <p:ext uri="{BB962C8B-B14F-4D97-AF65-F5344CB8AC3E}">
        <p14:creationId xmlns:p14="http://schemas.microsoft.com/office/powerpoint/2010/main" val="38416209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Weitere Informationen</a:t>
            </a: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Klassenarbeiten heißen ab jetzt Klausuren.</a:t>
            </a: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  <a:ea typeface="Times New Roman"/>
              </a:rPr>
              <a:t>Am Ende jedes Halbjahres gibt es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ein Zeugnis.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Der Klassenverband wird aufgelöst (Kurssystem).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Die endgültige Wahl der beiden mündlichen Prüfungsfächer findet erst am Ende von 12.1 statt</a:t>
            </a:r>
            <a:b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(da sind wir aktuell gerade dabei).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Auch in der Kursstufe gibt es weiterhin GFS.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GFS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0010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In den ersten drei Halbjahren müssen drei GFS in drei Fächern erbracht werden.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Es empfiehlt sich eine GFS pro Halbjahr.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Die Anmeldung zu den GFS erfolgt bis zu den Herbstferien bei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der:dem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jeweiligen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Fachlehrer:in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. Bei der Anmeldung wird sowohl Thema als auch Zeitpunkt (welches 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HJ)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vereinbart.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Alle drei GFS müssen spätestens bis zu den Weihnachtsferien im dritten HJ erbracht werden.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GFS zählen weiterhin wie eine KA.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Im vierten Halbjahr kann man noch freiwillig eine GFS in einem weiteren Fach erbringen (Anmeldung spätestens zu Beginn des vierten HJ).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927958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Geschafft…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4000" b="1" strike="noStrike" spc="-1" dirty="0">
                <a:solidFill>
                  <a:srgbClr val="000000"/>
                </a:solidFill>
                <a:latin typeface="Verdana"/>
              </a:rPr>
              <a:t>Fragen?</a:t>
            </a:r>
          </a:p>
        </p:txBody>
      </p:sp>
    </p:spTree>
    <p:extLst>
      <p:ext uri="{BB962C8B-B14F-4D97-AF65-F5344CB8AC3E}">
        <p14:creationId xmlns:p14="http://schemas.microsoft.com/office/powerpoint/2010/main" val="4959406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Geschafft…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4000" b="1" strike="noStrike" spc="-1" dirty="0">
                <a:solidFill>
                  <a:srgbClr val="000000"/>
                </a:solidFill>
                <a:latin typeface="Verdana"/>
              </a:rPr>
              <a:t>Vielen Dank.</a:t>
            </a:r>
          </a:p>
        </p:txBody>
      </p:sp>
    </p:spTree>
    <p:extLst>
      <p:ext uri="{BB962C8B-B14F-4D97-AF65-F5344CB8AC3E}">
        <p14:creationId xmlns:p14="http://schemas.microsoft.com/office/powerpoint/2010/main" val="21054726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Kurswahl mit </a:t>
            </a:r>
            <a:r>
              <a:rPr lang="de-DE" spc="-1" dirty="0" err="1">
                <a:solidFill>
                  <a:srgbClr val="003366"/>
                </a:solidFill>
                <a:latin typeface="Verdana"/>
              </a:rPr>
              <a:t>winprosa</a:t>
            </a:r>
            <a:endParaRPr lang="de-DE" sz="4400" b="0" strike="noStrike" spc="-1" dirty="0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9E4C7AE-BDEF-622F-6811-2AEFF48C70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" t="9568" r="16225" b="6855"/>
          <a:stretch/>
        </p:blipFill>
        <p:spPr bwMode="auto">
          <a:xfrm>
            <a:off x="765638" y="2113414"/>
            <a:ext cx="7605870" cy="443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09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	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sprachl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literar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.-künstlerisch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II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gesellschaftswiss</a:t>
            </a:r>
            <a:r>
              <a:rPr lang="de-DE" sz="3200" spc="-1" dirty="0" err="1">
                <a:solidFill>
                  <a:srgbClr val="000000"/>
                </a:solidFill>
                <a:latin typeface="Verdana"/>
              </a:rPr>
              <a:t>enschaftl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.</a:t>
            </a: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III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mathemat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naturwiss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.-techn.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ohne Zuordnung zu einem AF: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  Sport</a:t>
            </a:r>
          </a:p>
        </p:txBody>
      </p:sp>
      <p:sp>
        <p:nvSpPr>
          <p:cNvPr id="95" name="PlaceHolder 2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Aufgabenfelder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Die 3 fünfstündigen Fächer</a:t>
            </a: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85800" y="1915920"/>
            <a:ext cx="815328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Zwei der drei Leistungsfächer müssen aus folgendem Angebot gewählt werden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Mathematik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Fremdsprache (aber nur eine)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Naturwissenschaft (aber nur eine)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Das dritte ist frei wählbar: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(Fremdsprache / Naturwissenschaft / Musik / 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Bildende Kunst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/ Geschichte / Gemeinschafts-kunde / Erdkunde / Wirtschaft / Sport / Religion / Ethik)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3933249-0AC8-92E3-16AB-0FA98ABD1BA7}"/>
              </a:ext>
            </a:extLst>
          </p:cNvPr>
          <p:cNvSpPr/>
          <p:nvPr/>
        </p:nvSpPr>
        <p:spPr>
          <a:xfrm>
            <a:off x="3264195" y="1909800"/>
            <a:ext cx="5684685" cy="2949279"/>
          </a:xfrm>
          <a:prstGeom prst="rect">
            <a:avLst/>
          </a:prstGeom>
          <a:solidFill>
            <a:srgbClr val="FF9900">
              <a:alpha val="85098"/>
            </a:srgbClr>
          </a:solidFill>
          <a:ln w="9360" cap="sq">
            <a:solidFill>
              <a:srgbClr val="00008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8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600" b="1" strike="noStrike" spc="-1" dirty="0">
                <a:solidFill>
                  <a:srgbClr val="000000"/>
                </a:solidFill>
                <a:latin typeface="Verdana"/>
              </a:rPr>
              <a:t>Diese drei Leistungsfächer</a:t>
            </a:r>
            <a:br>
              <a:rPr dirty="0"/>
            </a:br>
            <a:r>
              <a:rPr lang="de-DE" sz="3600" b="1" strike="noStrike" spc="-1" dirty="0">
                <a:solidFill>
                  <a:srgbClr val="000000"/>
                </a:solidFill>
                <a:latin typeface="Verdana"/>
              </a:rPr>
              <a:t> sind Gegenstand der schriftlichen Abiturprüfung</a:t>
            </a:r>
            <a:endParaRPr lang="de-DE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920485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Basisfächer:</a:t>
            </a: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033200" y="1843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>
              <a:lnSpc>
                <a:spcPct val="90000"/>
              </a:lnSpc>
              <a:spcBef>
                <a:spcPts val="598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1800" b="0" strike="noStrike" spc="-1" dirty="0">
                <a:solidFill>
                  <a:srgbClr val="000000"/>
                </a:solidFill>
                <a:latin typeface="Verdana"/>
              </a:rPr>
              <a:t>Falls nicht bereits als Leistungsfach gewählt, müssen nun noch die folgenden 2-/3-stündigen Fächer in allen vier Halbjahren durchgehend besucht werden: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Deutsch</a:t>
            </a:r>
            <a:endParaRPr lang="de-DE" sz="1800" b="0" strike="noStrik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Mathe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Fremdsprache (E, F, L,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Spa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Naturwissenschaft  (B,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Ch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Ph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,</a:t>
            </a:r>
            <a:r>
              <a:rPr lang="de-DE" sz="1800" b="1" strike="noStrike" spc="-1" dirty="0">
                <a:solidFill>
                  <a:schemeClr val="tx1"/>
                </a:solidFill>
                <a:latin typeface="Verdana"/>
              </a:rPr>
              <a:t> NWT, </a:t>
            </a:r>
            <a:r>
              <a:rPr lang="de-DE" sz="1800" b="1" strike="noStrike" spc="-1" dirty="0" err="1">
                <a:solidFill>
                  <a:schemeClr val="tx1"/>
                </a:solidFill>
                <a:latin typeface="Verdana"/>
              </a:rPr>
              <a:t>Inf</a:t>
            </a:r>
            <a:r>
              <a:rPr lang="de-DE" sz="1800" b="1" strike="noStrike" spc="-1" dirty="0">
                <a:solidFill>
                  <a:schemeClr val="tx1"/>
                </a:solidFill>
                <a:latin typeface="Verdana"/>
              </a:rPr>
              <a:t> für </a:t>
            </a:r>
            <a:r>
              <a:rPr lang="de-DE" sz="1800" b="1" strike="noStrike" spc="-1" dirty="0" err="1">
                <a:solidFill>
                  <a:schemeClr val="tx1"/>
                </a:solidFill>
                <a:latin typeface="Verdana"/>
              </a:rPr>
              <a:t>IMPler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weitere Fremdsprache oder Naturwissenschaft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Musik oder Bildende Kunst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Geschichte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Gemeinschaftskunde (11.1 und 12.2) im Wechsel mit  </a:t>
            </a:r>
            <a:br>
              <a:rPr dirty="0"/>
            </a:b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Erdkunde (11.2 und 12.1)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Religionslehre oder Ethik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Sport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 </a:t>
            </a:r>
            <a:endParaRPr lang="de-DE" sz="18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1" name="Rechteck 100"/>
          <p:cNvSpPr/>
          <p:nvPr/>
        </p:nvSpPr>
        <p:spPr>
          <a:xfrm>
            <a:off x="6120000" y="2592000"/>
            <a:ext cx="2376000" cy="1008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3-stündig </a:t>
            </a:r>
            <a:br>
              <a:rPr dirty="0"/>
            </a:b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(fett gedruckt)</a:t>
            </a:r>
            <a:endParaRPr lang="de-DE" sz="20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" name="Rechteck 101"/>
          <p:cNvSpPr/>
          <p:nvPr/>
        </p:nvSpPr>
        <p:spPr>
          <a:xfrm>
            <a:off x="5904000" y="5688000"/>
            <a:ext cx="2376000" cy="1008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i="1" strike="noStrike" spc="-1">
                <a:solidFill>
                  <a:srgbClr val="000000"/>
                </a:solidFill>
                <a:latin typeface="Verdana"/>
              </a:rPr>
              <a:t>2-stündig </a:t>
            </a:r>
            <a:br/>
            <a:r>
              <a:rPr lang="de-DE" sz="2000" b="0" i="1" strike="noStrike" spc="-1">
                <a:solidFill>
                  <a:srgbClr val="000000"/>
                </a:solidFill>
                <a:latin typeface="Verdana"/>
              </a:rPr>
              <a:t>(kursiv)</a:t>
            </a:r>
            <a:endParaRPr lang="de-DE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strike="noStrike" spc="-1" dirty="0">
                <a:solidFill>
                  <a:srgbClr val="003366"/>
                </a:solidFill>
                <a:latin typeface="Verdana"/>
              </a:rPr>
              <a:t> </a:t>
            </a:r>
            <a:br>
              <a:rPr dirty="0"/>
            </a:br>
            <a:r>
              <a:rPr lang="de-DE" sz="4400" strike="noStrike" spc="-1" dirty="0">
                <a:solidFill>
                  <a:srgbClr val="003366"/>
                </a:solidFill>
                <a:latin typeface="Verdana"/>
              </a:rPr>
              <a:t>Der Wahlbereich</a:t>
            </a: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475920" indent="-475920">
              <a:lnSpc>
                <a:spcPct val="90000"/>
              </a:lnSpc>
              <a:spcBef>
                <a:spcPts val="697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Freiwillig können noch folgende neue </a:t>
            </a:r>
          </a:p>
          <a:p>
            <a:pPr marL="475920" indent="-475920">
              <a:lnSpc>
                <a:spcPct val="90000"/>
              </a:lnSpc>
              <a:spcBef>
                <a:spcPts val="697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Fächer in der Kursstufe belegt werden:</a:t>
            </a:r>
          </a:p>
          <a:p>
            <a:pPr marL="475920" indent="-4759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Astronomie, </a:t>
            </a:r>
            <a:r>
              <a:rPr lang="de-DE" sz="2800" b="1" spc="-1" dirty="0">
                <a:solidFill>
                  <a:srgbClr val="000000"/>
                </a:solidFill>
                <a:latin typeface="Verdana"/>
              </a:rPr>
              <a:t>Literatur, </a:t>
            </a: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Psychologie, </a:t>
            </a:r>
            <a:r>
              <a:rPr lang="de-DE" sz="2800" b="1" spc="-1" dirty="0">
                <a:solidFill>
                  <a:srgbClr val="000000"/>
                </a:solidFill>
                <a:latin typeface="Verdana"/>
              </a:rPr>
              <a:t>Philosophie</a:t>
            </a:r>
            <a:endParaRPr lang="de-DE" sz="28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jeweils 2-stündig in 2 Halbjahren möglich, d.h. in Klasse 11 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bzw.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12</a:t>
            </a:r>
          </a:p>
          <a:p>
            <a:pPr marL="475920" indent="-4759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Vertiefungskurs Mathematik, Literatur und </a:t>
            </a:r>
            <a:r>
              <a:rPr lang="de-DE" sz="2800" b="1" spc="-1" dirty="0">
                <a:solidFill>
                  <a:srgbClr val="000000"/>
                </a:solidFill>
                <a:latin typeface="Verdana"/>
              </a:rPr>
              <a:t>Theater, (Informatik)</a:t>
            </a:r>
            <a:endParaRPr lang="de-DE" sz="28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2-stündig, bis zu 4 Halbjahre möglich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Anforderungen Belegung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Es müssen mindestens 42 Kurse (3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 Leistungs-kurse + 30 Basiskurse) belegt werden</a:t>
            </a:r>
            <a:br>
              <a:rPr dirty="0"/>
            </a:br>
            <a:r>
              <a:rPr lang="de-DE" sz="2000" b="0" i="1" strike="noStrike" spc="-1" dirty="0">
                <a:solidFill>
                  <a:srgbClr val="000000"/>
                </a:solidFill>
                <a:latin typeface="Verdana"/>
              </a:rPr>
              <a:t>(dadurch werden auch automatisch die durchschnittlichen 32 Wochenstunden erreicht)</a:t>
            </a:r>
            <a:endParaRPr lang="de-DE" sz="2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10 bereits genannten Fächer, die man alle 4 Halbjahre 2-, 3- oder 5-stündig belegen muss, ergeben 40 Kurse. Für die mindestens 2 fehlenden Kurse kann man wählen zwischen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Fächern aus dem Wahlbereich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Noch nicht belegten Fächern aus dem Pflichtbereich </a:t>
            </a:r>
            <a:r>
              <a:rPr lang="de-DE" sz="1600" b="0" i="1" strike="noStrike" spc="-1" dirty="0">
                <a:solidFill>
                  <a:srgbClr val="000000"/>
                </a:solidFill>
                <a:latin typeface="Verdana"/>
              </a:rPr>
              <a:t>(z.B. weitere NW oder FS, BK/Mu, </a:t>
            </a:r>
            <a:r>
              <a:rPr lang="de-DE" sz="1600" b="0" i="1" strike="noStrike" spc="-1" dirty="0" err="1">
                <a:solidFill>
                  <a:srgbClr val="000000"/>
                </a:solidFill>
                <a:latin typeface="Verdana"/>
              </a:rPr>
              <a:t>gk</a:t>
            </a:r>
            <a:r>
              <a:rPr lang="de-DE" sz="1600" b="0" i="1" strike="noStrike" spc="-1" dirty="0">
                <a:solidFill>
                  <a:srgbClr val="000000"/>
                </a:solidFill>
                <a:latin typeface="Verdana"/>
              </a:rPr>
              <a:t>+, </a:t>
            </a:r>
            <a:r>
              <a:rPr lang="de-DE" sz="1600" b="0" i="1" strike="noStrike" spc="-1" dirty="0" err="1">
                <a:solidFill>
                  <a:srgbClr val="000000"/>
                </a:solidFill>
                <a:latin typeface="Verdana"/>
              </a:rPr>
              <a:t>geo</a:t>
            </a:r>
            <a:r>
              <a:rPr lang="de-DE" sz="1600" b="0" i="1" strike="noStrike" spc="-1" dirty="0">
                <a:solidFill>
                  <a:srgbClr val="000000"/>
                </a:solidFill>
                <a:latin typeface="Verdana"/>
              </a:rPr>
              <a:t>+, …)</a:t>
            </a:r>
            <a:endParaRPr lang="de-DE" sz="2200" b="0" i="1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Teilnahme an einem Seminarkurs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Anforderung Anrechnung</a:t>
            </a: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Jede:r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muss genau 40 Kurse in den Block I für die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Abinote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einrechnen, es dürfen nicht mehr als 40 Kurse angerechnet werden. 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Normalerweise kein Problem, weil man genau 10 belegungspflichtige Fächer 4 Halbjahre lang belegt, also genau 40 Kurse zum Anrechnen hat.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Außerdem muss man Sport und Religion gar nicht, Musik oder BK nur 2 Halbjahre anrechnen lassen.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Alle mündlichen Prüfungsfächer müssen angerechnet werden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(kann evtl. Probleme machen → später mehr)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Die Abiturprüfung</a:t>
            </a: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 err="1">
                <a:solidFill>
                  <a:srgbClr val="000000"/>
                </a:solidFill>
                <a:latin typeface="Verdana"/>
              </a:rPr>
              <a:t>Jede:r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2000" b="0" strike="noStrike" spc="-1" dirty="0" err="1">
                <a:solidFill>
                  <a:srgbClr val="000000"/>
                </a:solidFill>
                <a:latin typeface="Verdana"/>
              </a:rPr>
              <a:t>Schüler:in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 schreibt in seinen 3 fünfstündigen Leistungsfächern die schriftliche Abiturprüfung.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Zu den 3 schriftlichen Abiturfächer kommen noch 2 mündliche Prüfungen </a:t>
            </a:r>
            <a:r>
              <a:rPr lang="de-DE" sz="2000" spc="-1" dirty="0">
                <a:solidFill>
                  <a:srgbClr val="000000"/>
                </a:solidFill>
                <a:latin typeface="Verdana"/>
              </a:rPr>
              <a:t>dazu.</a:t>
            </a:r>
            <a:endParaRPr lang="de-DE" sz="2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Beide mdl. Prüfungen sind klassische mündliche Prüfungen, also keine Präsentationsprüfungen.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Bedingungen für die Wahl der mündlichen Fächer: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b="0" strike="noStrike" spc="-1" dirty="0">
                <a:solidFill>
                  <a:srgbClr val="000000"/>
                </a:solidFill>
                <a:latin typeface="Verdana"/>
              </a:rPr>
              <a:t>Mathe und Deutsch muss geprüft werden</a:t>
            </a:r>
            <a:br>
              <a:rPr lang="de-DE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b="0" strike="noStrike" spc="-1" dirty="0">
                <a:solidFill>
                  <a:srgbClr val="000000"/>
                </a:solidFill>
                <a:latin typeface="Verdana"/>
              </a:rPr>
              <a:t>(entweder schriftlich oder mündlich).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b="0" strike="noStrike" spc="-1" dirty="0">
                <a:solidFill>
                  <a:srgbClr val="000000"/>
                </a:solidFill>
                <a:latin typeface="Verdana"/>
              </a:rPr>
              <a:t>Alle drei Anforderungsbereiche müssen abgedeckt werden.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pc="-1" dirty="0">
                <a:solidFill>
                  <a:srgbClr val="000000"/>
                </a:solidFill>
                <a:latin typeface="Verdana"/>
              </a:rPr>
              <a:t>Das Prüfungsfach muss alle 4 HJ belegt sein.</a:t>
            </a:r>
            <a:r>
              <a:rPr lang="de-DE" sz="1200" i="1" spc="-1" dirty="0">
                <a:solidFill>
                  <a:srgbClr val="000000"/>
                </a:solidFill>
                <a:latin typeface="Verdana"/>
              </a:rPr>
              <a:t> (Hinweis: </a:t>
            </a:r>
            <a:r>
              <a:rPr lang="de-DE" sz="1200" i="1" spc="-1" dirty="0" err="1">
                <a:solidFill>
                  <a:srgbClr val="000000"/>
                </a:solidFill>
                <a:latin typeface="Verdana"/>
              </a:rPr>
              <a:t>gk</a:t>
            </a:r>
            <a:r>
              <a:rPr lang="de-DE" sz="1200" i="1" spc="-1" dirty="0">
                <a:solidFill>
                  <a:srgbClr val="000000"/>
                </a:solidFill>
                <a:latin typeface="Verdana"/>
              </a:rPr>
              <a:t>+, </a:t>
            </a:r>
            <a:r>
              <a:rPr lang="de-DE" sz="1200" i="1" spc="-1" dirty="0" err="1">
                <a:solidFill>
                  <a:srgbClr val="000000"/>
                </a:solidFill>
                <a:latin typeface="Verdana"/>
              </a:rPr>
              <a:t>geo</a:t>
            </a:r>
            <a:r>
              <a:rPr lang="de-DE" sz="1200" i="1" spc="-1" dirty="0">
                <a:solidFill>
                  <a:srgbClr val="000000"/>
                </a:solidFill>
                <a:latin typeface="Verdana"/>
              </a:rPr>
              <a:t>+)</a:t>
            </a:r>
            <a:endParaRPr lang="de-DE" b="0" i="1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b="0" strike="noStrike" spc="-1" dirty="0">
                <a:solidFill>
                  <a:srgbClr val="000000"/>
                </a:solidFill>
                <a:latin typeface="Verdana"/>
              </a:rPr>
              <a:t>Es dürfen nicht mehr als 40 belegpflichtige Kurse sein.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1662</Words>
  <Application>Microsoft Office PowerPoint</Application>
  <PresentationFormat>Bildschirmpräsentation (4:3)</PresentationFormat>
  <Paragraphs>250</Paragraphs>
  <Slides>28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28</vt:i4>
      </vt:variant>
    </vt:vector>
  </HeadingPairs>
  <TitlesOfParts>
    <vt:vector size="35" baseType="lpstr">
      <vt:lpstr>Arial</vt:lpstr>
      <vt:lpstr>StarSymbol</vt:lpstr>
      <vt:lpstr>Times New Roman</vt:lpstr>
      <vt:lpstr>Verdana</vt:lpstr>
      <vt:lpstr>Wingdings</vt:lpstr>
      <vt:lpstr>Office Theme</vt:lpstr>
      <vt:lpstr>Office Theme</vt:lpstr>
      <vt:lpstr>Die gymnasiale Oberstufe in Baden-Württemberg  * Abitur 2028 *</vt:lpstr>
      <vt:lpstr>Überblick</vt:lpstr>
      <vt:lpstr>Aufgabenfelder</vt:lpstr>
      <vt:lpstr>Die 3 fünfstündigen Fächer</vt:lpstr>
      <vt:lpstr>Basisfächer:</vt:lpstr>
      <vt:lpstr>  Der Wahlbereich</vt:lpstr>
      <vt:lpstr>Anforderungen Belegung</vt:lpstr>
      <vt:lpstr>Anforderung Anrechnung</vt:lpstr>
      <vt:lpstr>Die Abiturprüfung</vt:lpstr>
      <vt:lpstr>Mögliches Beispiel 1</vt:lpstr>
      <vt:lpstr>Mögliches Beispiel 2</vt:lpstr>
      <vt:lpstr>Mögliches Beispiel 3</vt:lpstr>
      <vt:lpstr>Probleme mit der Anrechnungspflicht</vt:lpstr>
      <vt:lpstr>Probleme mit der Anrechnungspflicht</vt:lpstr>
      <vt:lpstr>Berechnung der Abiturnote</vt:lpstr>
      <vt:lpstr>Berechnung der Abiturnote</vt:lpstr>
      <vt:lpstr>Hürden zum Bestehen</vt:lpstr>
      <vt:lpstr>Spezialfall Wirtschaft</vt:lpstr>
      <vt:lpstr>Besondere Lernleistung </vt:lpstr>
      <vt:lpstr>Besondere Lernleistung </vt:lpstr>
      <vt:lpstr>Spezialfall Seminarkurs</vt:lpstr>
      <vt:lpstr>Zeitlicher Überblick</vt:lpstr>
      <vt:lpstr>Zeitlicher Überblick</vt:lpstr>
      <vt:lpstr>Weitere Informationen</vt:lpstr>
      <vt:lpstr>GFS</vt:lpstr>
      <vt:lpstr>Geschafft…</vt:lpstr>
      <vt:lpstr>Geschafft…</vt:lpstr>
      <vt:lpstr>Kurswahl mit winprosa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gymnasiale Oberstufe in Baden-Württemberg  * Abitur 2025 *</dc:title>
  <dc:creator>meli</dc:creator>
  <cp:lastModifiedBy>Office2016L0005</cp:lastModifiedBy>
  <cp:revision>14</cp:revision>
  <dcterms:modified xsi:type="dcterms:W3CDTF">2026-01-26T17:05:13Z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2011-09-23T08:34:35Z</dcterms:created>
  <dc:creator>petschi</dc:creator>
  <dc:description/>
  <dc:language>de-DE</dc:language>
  <cp:lastModifiedBy>Melanie Sießegger</cp:lastModifiedBy>
  <dcterms:modified xsi:type="dcterms:W3CDTF">2023-01-16T16:58:12Z</dcterms:modified>
  <cp:revision>196</cp:revision>
  <dc:subject/>
  <dc:title>Der Weg zum</dc:title>
</cp:coreProperties>
</file>