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0"/>
  </p:normalViewPr>
  <p:slideViewPr>
    <p:cSldViewPr snapToGrid="0">
      <p:cViewPr varScale="1">
        <p:scale>
          <a:sx n="211" d="100"/>
          <a:sy n="211" d="100"/>
        </p:scale>
        <p:origin x="19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8868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77496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51636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77496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51636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0900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0900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871560" y="-481320"/>
            <a:ext cx="8161200" cy="975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0900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518868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518868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77496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516360" y="191592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77496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516360" y="4042800"/>
            <a:ext cx="2610720" cy="204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0900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71560" y="-481320"/>
            <a:ext cx="8161200" cy="975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88680" y="404280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88680" y="1915920"/>
            <a:ext cx="395712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0900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560" y="-481320"/>
            <a:ext cx="816120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33200" y="1915920"/>
            <a:ext cx="810900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742680" lvl="1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1143000" lvl="2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pos="0" algn="l"/>
                <a:tab pos="204480" algn="l"/>
                <a:tab pos="653760" algn="l"/>
                <a:tab pos="1103040" algn="l"/>
                <a:tab pos="1552320" algn="l"/>
                <a:tab pos="2001600" algn="l"/>
                <a:tab pos="2450880" algn="l"/>
                <a:tab pos="2900160" algn="l"/>
                <a:tab pos="3349440" algn="l"/>
                <a:tab pos="3798720" algn="l"/>
                <a:tab pos="4248000" algn="l"/>
                <a:tab pos="4697280" algn="l"/>
                <a:tab pos="5146560" algn="l"/>
                <a:tab pos="5595840" algn="l"/>
                <a:tab pos="6045120" algn="l"/>
                <a:tab pos="6494400" algn="l"/>
                <a:tab pos="6943680" algn="l"/>
                <a:tab pos="7392960" algn="l"/>
                <a:tab pos="7842240" algn="l"/>
                <a:tab pos="8291160" algn="l"/>
                <a:tab pos="87404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600200" lvl="3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pos="0" algn="l"/>
                <a:tab pos="196560" algn="l"/>
                <a:tab pos="645840" algn="l"/>
                <a:tab pos="1095120" algn="l"/>
                <a:tab pos="1544400" algn="l"/>
                <a:tab pos="1993680" algn="l"/>
                <a:tab pos="2442960" algn="l"/>
                <a:tab pos="2892240" algn="l"/>
                <a:tab pos="3341520" algn="l"/>
                <a:tab pos="3790800" algn="l"/>
                <a:tab pos="4240080" algn="l"/>
                <a:tab pos="4689360" algn="l"/>
                <a:tab pos="5138640" algn="l"/>
                <a:tab pos="5587920" algn="l"/>
                <a:tab pos="6037200" algn="l"/>
                <a:tab pos="6486480" algn="l"/>
                <a:tab pos="6935760" algn="l"/>
                <a:tab pos="7385040" algn="l"/>
                <a:tab pos="7833960" algn="l"/>
                <a:tab pos="8283240" algn="l"/>
                <a:tab pos="873252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2057400" lvl="4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152360" y="6286320"/>
            <a:ext cx="190368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590640" y="6286320"/>
            <a:ext cx="289404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019640" y="6286320"/>
            <a:ext cx="190332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fld id="{01A9C06A-1FB4-4069-955E-B38C62826E87}" type="slidenum"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719360"/>
            <a:ext cx="7010280" cy="7596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Grafik 5"/>
          <p:cNvPicPr/>
          <p:nvPr/>
        </p:nvPicPr>
        <p:blipFill>
          <a:blip r:embed="rId14"/>
          <a:stretch/>
        </p:blipFill>
        <p:spPr>
          <a:xfrm>
            <a:off x="6997320" y="133560"/>
            <a:ext cx="2035440" cy="586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/>
          <p:cNvSpPr/>
          <p:nvPr/>
        </p:nvSpPr>
        <p:spPr>
          <a:xfrm>
            <a:off x="3505320" y="2590920"/>
            <a:ext cx="4892400" cy="75960"/>
          </a:xfrm>
          <a:prstGeom prst="rect">
            <a:avLst/>
          </a:prstGeom>
          <a:solidFill>
            <a:srgbClr val="336699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79400" y="423360"/>
            <a:ext cx="7677360" cy="2103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dt"/>
          </p:nvPr>
        </p:nvSpPr>
        <p:spPr>
          <a:xfrm>
            <a:off x="685440" y="6248160"/>
            <a:ext cx="190332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&lt;Datum/Uhrzeit&gt;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123720" y="6248160"/>
            <a:ext cx="289404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&lt;Fußzeile&gt;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/>
          </p:nvPr>
        </p:nvSpPr>
        <p:spPr>
          <a:xfrm>
            <a:off x="6553080" y="6248160"/>
            <a:ext cx="1903680" cy="4554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02957530-8C03-4144-825D-E8D98141FCDA}" type="slidenum">
              <a:rPr lang="de-DE" sz="1400" b="0" strike="noStrike" spc="-1">
                <a:latin typeface="Verdana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0" y="0"/>
            <a:ext cx="9144000" cy="106668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Freihandform 48"/>
          <p:cNvSpPr/>
          <p:nvPr/>
        </p:nvSpPr>
        <p:spPr>
          <a:xfrm>
            <a:off x="6928560" y="444600"/>
            <a:ext cx="1220040" cy="52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85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42720" indent="-342720">
              <a:spcBef>
                <a:spcPts val="19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80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742680" lvl="1" indent="-285480" algn="ctr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1143000" lvl="2" indent="-228600" algn="ctr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pos="0" algn="l"/>
                <a:tab pos="204480" algn="l"/>
                <a:tab pos="653760" algn="l"/>
                <a:tab pos="1103040" algn="l"/>
                <a:tab pos="1552320" algn="l"/>
                <a:tab pos="2001600" algn="l"/>
                <a:tab pos="2450880" algn="l"/>
                <a:tab pos="2900160" algn="l"/>
                <a:tab pos="3349440" algn="l"/>
                <a:tab pos="3798720" algn="l"/>
                <a:tab pos="4248000" algn="l"/>
                <a:tab pos="4697280" algn="l"/>
                <a:tab pos="5146560" algn="l"/>
                <a:tab pos="5595840" algn="l"/>
                <a:tab pos="6045120" algn="l"/>
                <a:tab pos="6494400" algn="l"/>
                <a:tab pos="6943680" algn="l"/>
                <a:tab pos="7392960" algn="l"/>
                <a:tab pos="7842240" algn="l"/>
                <a:tab pos="8291160" algn="l"/>
                <a:tab pos="87404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600200" lvl="3" indent="-228600" algn="ctr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pos="0" algn="l"/>
                <a:tab pos="196560" algn="l"/>
                <a:tab pos="645840" algn="l"/>
                <a:tab pos="1095120" algn="l"/>
                <a:tab pos="1544400" algn="l"/>
                <a:tab pos="1993680" algn="l"/>
                <a:tab pos="2442960" algn="l"/>
                <a:tab pos="2892240" algn="l"/>
                <a:tab pos="3341520" algn="l"/>
                <a:tab pos="3790800" algn="l"/>
                <a:tab pos="4240080" algn="l"/>
                <a:tab pos="4689360" algn="l"/>
                <a:tab pos="5138640" algn="l"/>
                <a:tab pos="5587920" algn="l"/>
                <a:tab pos="6037200" algn="l"/>
                <a:tab pos="6486480" algn="l"/>
                <a:tab pos="6935760" algn="l"/>
                <a:tab pos="7385040" algn="l"/>
                <a:tab pos="7833960" algn="l"/>
                <a:tab pos="8283240" algn="l"/>
                <a:tab pos="873252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2057400" lvl="4" indent="-228600" algn="ctr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2057400" lvl="5" indent="-228600" algn="ctr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2057400" lvl="6" indent="-228600" algn="ctr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pos="0" algn="l"/>
                <a:tab pos="188640" algn="l"/>
                <a:tab pos="637920" algn="l"/>
                <a:tab pos="1087200" algn="l"/>
                <a:tab pos="1536480" algn="l"/>
                <a:tab pos="1985760" algn="l"/>
                <a:tab pos="2435040" algn="l"/>
                <a:tab pos="2884320" algn="l"/>
                <a:tab pos="3333600" algn="l"/>
                <a:tab pos="3782880" algn="l"/>
                <a:tab pos="4232160" algn="l"/>
                <a:tab pos="4681440" algn="l"/>
                <a:tab pos="5130720" algn="l"/>
                <a:tab pos="5580000" algn="l"/>
                <a:tab pos="6029280" algn="l"/>
                <a:tab pos="6478560" algn="l"/>
                <a:tab pos="6927840" algn="l"/>
                <a:tab pos="7376760" algn="l"/>
                <a:tab pos="7826040" algn="l"/>
                <a:tab pos="8275320" algn="l"/>
                <a:tab pos="8724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pic>
        <p:nvPicPr>
          <p:cNvPr id="51" name="Grafik 50"/>
          <p:cNvPicPr/>
          <p:nvPr/>
        </p:nvPicPr>
        <p:blipFill>
          <a:blip r:embed="rId14"/>
          <a:stretch/>
        </p:blipFill>
        <p:spPr>
          <a:xfrm>
            <a:off x="6264000" y="113400"/>
            <a:ext cx="2782440" cy="801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-biberach.de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-biberach.de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 rot="21586800">
            <a:off x="4020480" y="2860560"/>
            <a:ext cx="4437000" cy="3114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>
              <a:spcBef>
                <a:spcPts val="1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8000" b="0" strike="noStrike" spc="-1">
                <a:solidFill>
                  <a:srgbClr val="000000"/>
                </a:solidFill>
                <a:latin typeface="Verdana"/>
              </a:rPr>
              <a:t>ABI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Zusammensetzung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der Abiturnote</a:t>
            </a:r>
          </a:p>
        </p:txBody>
      </p:sp>
      <p:pic>
        <p:nvPicPr>
          <p:cNvPr id="138" name="Grafik 137"/>
          <p:cNvPicPr/>
          <p:nvPr/>
        </p:nvPicPr>
        <p:blipFill>
          <a:blip r:embed="rId2"/>
          <a:stretch/>
        </p:blipFill>
        <p:spPr>
          <a:xfrm>
            <a:off x="993240" y="1872000"/>
            <a:ext cx="6350760" cy="4648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Block 1 (600 Pkte):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40 Teilnoten à max. 15 Pkte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PlaceHolder 2"/>
              <p:cNvSpPr>
                <a:spLocks noGrp="1"/>
              </p:cNvSpPr>
              <p:nvPr>
                <p:ph/>
              </p:nvPr>
            </p:nvSpPr>
            <p:spPr>
              <a:xfrm>
                <a:off x="817560" y="1857240"/>
                <a:ext cx="8110440" cy="419076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lIns="90000" tIns="46800" rIns="90000" bIns="46800" anchor="t">
                <a:noAutofit/>
              </a:bodyPr>
              <a:lstStyle/>
              <a:p>
                <a:pPr marL="341280" indent="-341280">
                  <a:spcBef>
                    <a:spcPts val="697"/>
                  </a:spcBef>
                  <a:buClr>
                    <a:srgbClr val="9A0000"/>
                  </a:buClr>
                  <a:buSzPct val="75000"/>
                  <a:buFont typeface="Wingdings" charset="2"/>
                  <a:buChar char=""/>
                  <a:tabLst>
                    <a:tab pos="0" algn="l"/>
                    <a:tab pos="106200" algn="l"/>
                    <a:tab pos="555480" algn="l"/>
                    <a:tab pos="1004760" algn="l"/>
                    <a:tab pos="1454040" algn="l"/>
                    <a:tab pos="1903320" algn="l"/>
                    <a:tab pos="2352600" algn="l"/>
                    <a:tab pos="2801880" algn="l"/>
                    <a:tab pos="3251160" algn="l"/>
                    <a:tab pos="3700440" algn="l"/>
                    <a:tab pos="4149720" algn="l"/>
                    <a:tab pos="4598640" algn="l"/>
                    <a:tab pos="5047920" algn="l"/>
                    <a:tab pos="5497200" algn="l"/>
                    <a:tab pos="5946480" algn="l"/>
                    <a:tab pos="6395760" algn="l"/>
                    <a:tab pos="6845040" algn="l"/>
                    <a:tab pos="7294320" algn="l"/>
                    <a:tab pos="7743600" algn="l"/>
                    <a:tab pos="8192880" algn="l"/>
                    <a:tab pos="8642160" algn="l"/>
                  </a:tabLst>
                </a:pPr>
                <a:endParaRPr lang="de-DE" sz="3200" b="0" strike="noStrike" spc="-1" dirty="0">
                  <a:solidFill>
                    <a:srgbClr val="000000"/>
                  </a:solidFill>
                  <a:latin typeface="Verdana"/>
                </a:endParaRPr>
              </a:p>
              <a:p>
                <a:pPr marL="341280" indent="-341280">
                  <a:spcBef>
                    <a:spcPts val="697"/>
                  </a:spcBef>
                  <a:buClr>
                    <a:srgbClr val="9A0000"/>
                  </a:buClr>
                  <a:buSzPct val="75000"/>
                  <a:buFont typeface="Wingdings" charset="2"/>
                  <a:buChar char=""/>
                  <a:tabLst>
                    <a:tab pos="0" algn="l"/>
                    <a:tab pos="106200" algn="l"/>
                    <a:tab pos="555480" algn="l"/>
                    <a:tab pos="1004760" algn="l"/>
                    <a:tab pos="1454040" algn="l"/>
                    <a:tab pos="1903320" algn="l"/>
                    <a:tab pos="2352600" algn="l"/>
                    <a:tab pos="2801880" algn="l"/>
                    <a:tab pos="3251160" algn="l"/>
                    <a:tab pos="3700440" algn="l"/>
                    <a:tab pos="4149720" algn="l"/>
                    <a:tab pos="4598640" algn="l"/>
                    <a:tab pos="5047920" algn="l"/>
                    <a:tab pos="5497200" algn="l"/>
                    <a:tab pos="5946480" algn="l"/>
                    <a:tab pos="6395760" algn="l"/>
                    <a:tab pos="6845040" algn="l"/>
                    <a:tab pos="7294320" algn="l"/>
                    <a:tab pos="7743600" algn="l"/>
                    <a:tab pos="8192880" algn="l"/>
                    <a:tab pos="8642160" algn="l"/>
                  </a:tabLst>
                </a:pPr>
                <a:r>
                  <a:rPr lang="de-DE" sz="2800" b="1" strike="noStrike" spc="-1" dirty="0">
                    <a:solidFill>
                      <a:srgbClr val="000000"/>
                    </a:solidFill>
                    <a:latin typeface="Verdana"/>
                  </a:rPr>
                  <a:t>2 Leistungsfächer </a:t>
                </a:r>
                <a:r>
                  <a:rPr lang="de-DE" sz="2800" b="0" strike="noStrike" spc="-1" dirty="0">
                    <a:solidFill>
                      <a:srgbClr val="000000"/>
                    </a:solidFill>
                    <a:latin typeface="Verdana"/>
                  </a:rPr>
                  <a:t>zählen doppelt, so dass 48 Kursnoten eingebracht werden</a:t>
                </a:r>
              </a:p>
              <a:p>
                <a:pPr marL="341280" indent="-341280">
                  <a:spcBef>
                    <a:spcPts val="697"/>
                  </a:spcBef>
                  <a:buClr>
                    <a:srgbClr val="9A0000"/>
                  </a:buClr>
                  <a:buSzPct val="75000"/>
                  <a:buFont typeface="Wingdings" charset="2"/>
                  <a:buChar char=""/>
                  <a:tabLst>
                    <a:tab pos="0" algn="l"/>
                    <a:tab pos="106200" algn="l"/>
                    <a:tab pos="555480" algn="l"/>
                    <a:tab pos="1004760" algn="l"/>
                    <a:tab pos="1454040" algn="l"/>
                    <a:tab pos="1903320" algn="l"/>
                    <a:tab pos="2352600" algn="l"/>
                    <a:tab pos="2801880" algn="l"/>
                    <a:tab pos="3251160" algn="l"/>
                    <a:tab pos="3700440" algn="l"/>
                    <a:tab pos="4149720" algn="l"/>
                    <a:tab pos="4598640" algn="l"/>
                    <a:tab pos="5047920" algn="l"/>
                    <a:tab pos="5497200" algn="l"/>
                    <a:tab pos="5946480" algn="l"/>
                    <a:tab pos="6395760" algn="l"/>
                    <a:tab pos="6845040" algn="l"/>
                    <a:tab pos="7294320" algn="l"/>
                    <a:tab pos="7743600" algn="l"/>
                    <a:tab pos="8192880" algn="l"/>
                    <a:tab pos="8642160" algn="l"/>
                  </a:tabLst>
                </a:pPr>
                <a:r>
                  <a:rPr lang="de-DE" sz="2800" b="0" strike="noStrike" spc="-1" dirty="0">
                    <a:solidFill>
                      <a:srgbClr val="000000"/>
                    </a:solidFill>
                    <a:latin typeface="Verdana"/>
                  </a:rPr>
                  <a:t>Weil aber nur 600 Punkte möglich sind</a:t>
                </a:r>
              </a:p>
              <a:p>
                <a:pPr>
                  <a:spcBef>
                    <a:spcPts val="697"/>
                  </a:spcBef>
                  <a:buClr>
                    <a:srgbClr val="9A0000"/>
                  </a:buClr>
                  <a:buSzPct val="75000"/>
                  <a:tabLst>
                    <a:tab pos="0" algn="l"/>
                    <a:tab pos="106200" algn="l"/>
                    <a:tab pos="555480" algn="l"/>
                    <a:tab pos="1004760" algn="l"/>
                    <a:tab pos="1454040" algn="l"/>
                    <a:tab pos="1903320" algn="l"/>
                    <a:tab pos="2352600" algn="l"/>
                    <a:tab pos="2801880" algn="l"/>
                    <a:tab pos="3251160" algn="l"/>
                    <a:tab pos="3700440" algn="l"/>
                    <a:tab pos="4149720" algn="l"/>
                    <a:tab pos="4598640" algn="l"/>
                    <a:tab pos="5047920" algn="l"/>
                    <a:tab pos="5497200" algn="l"/>
                    <a:tab pos="5946480" algn="l"/>
                    <a:tab pos="6395760" algn="l"/>
                    <a:tab pos="6845040" algn="l"/>
                    <a:tab pos="7294320" algn="l"/>
                    <a:tab pos="7743600" algn="l"/>
                    <a:tab pos="8192880" algn="l"/>
                    <a:tab pos="8642160" algn="l"/>
                  </a:tabLst>
                </a:pPr>
                <a:r>
                  <a:rPr lang="de-DE" sz="2800" b="0" strike="noStrike" spc="-1" dirty="0">
                    <a:solidFill>
                      <a:srgbClr val="000000"/>
                    </a:solidFill>
                    <a:latin typeface="Verdana"/>
                  </a:rPr>
                  <a:t>   wird jede Note in Block I nur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b="0" i="1" strike="noStrike" spc="-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0" i="1" strike="noStrike" spc="-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de-DE" sz="2800" b="0" i="1" strike="noStrike" spc="-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de-DE" sz="2800" b="0" strike="noStrike" spc="-1" dirty="0">
                    <a:solidFill>
                      <a:srgbClr val="000000"/>
                    </a:solidFill>
                    <a:latin typeface="Verdana"/>
                  </a:rPr>
                  <a:t> gezählt</a:t>
                </a:r>
              </a:p>
              <a:p>
                <a:pPr marL="341280" indent="-341280">
                  <a:spcBef>
                    <a:spcPts val="697"/>
                  </a:spcBef>
                  <a:tabLst>
                    <a:tab pos="0" algn="l"/>
                    <a:tab pos="106200" algn="l"/>
                    <a:tab pos="555480" algn="l"/>
                    <a:tab pos="1004760" algn="l"/>
                    <a:tab pos="1454040" algn="l"/>
                    <a:tab pos="1903320" algn="l"/>
                    <a:tab pos="2352600" algn="l"/>
                    <a:tab pos="2801880" algn="l"/>
                    <a:tab pos="3251160" algn="l"/>
                    <a:tab pos="3700440" algn="l"/>
                    <a:tab pos="4149720" algn="l"/>
                    <a:tab pos="4598640" algn="l"/>
                    <a:tab pos="5047920" algn="l"/>
                    <a:tab pos="5497200" algn="l"/>
                    <a:tab pos="5946480" algn="l"/>
                    <a:tab pos="6395760" algn="l"/>
                    <a:tab pos="6845040" algn="l"/>
                    <a:tab pos="7294320" algn="l"/>
                    <a:tab pos="7743600" algn="l"/>
                    <a:tab pos="8192880" algn="l"/>
                    <a:tab pos="8642160" algn="l"/>
                  </a:tabLst>
                </a:pPr>
                <a:endParaRPr lang="de-DE" sz="2800" b="0" strike="noStrike" spc="-1" dirty="0">
                  <a:solidFill>
                    <a:srgbClr val="000000"/>
                  </a:solidFill>
                  <a:latin typeface="Verdana"/>
                </a:endParaRPr>
              </a:p>
            </p:txBody>
          </p:sp>
        </mc:Choice>
        <mc:Fallback>
          <p:sp>
            <p:nvSpPr>
              <p:cNvPr id="140" name="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>
              <a:xfrm>
                <a:off x="817560" y="1857240"/>
                <a:ext cx="8110440" cy="4190760"/>
              </a:xfrm>
              <a:prstGeom prst="rect">
                <a:avLst/>
              </a:prstGeom>
              <a:blipFill>
                <a:blip r:embed="rId2"/>
                <a:stretch>
                  <a:fillRect l="-781"/>
                </a:stretch>
              </a:blipFill>
              <a:ln w="0"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1" name="Grafik 140"/>
          <p:cNvPicPr/>
          <p:nvPr/>
        </p:nvPicPr>
        <p:blipFill>
          <a:blip r:embed="rId3"/>
          <a:stretch/>
        </p:blipFill>
        <p:spPr>
          <a:xfrm>
            <a:off x="2614500" y="4611960"/>
            <a:ext cx="3915000" cy="1436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Zusammensetzung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der Abiturnote</a:t>
            </a: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8640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der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Abidurchschnitt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setzt sich</a:t>
            </a:r>
            <a:br>
              <a:rPr lang="de-DE" sz="2400" dirty="0"/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aus 60 Teilnoten zusammen</a:t>
            </a: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maximal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60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• 15 = 900 Punkte</a:t>
            </a: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mindestens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60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• 5 = 300 Punkte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Gesamtsumme/60 entspricht Durchschnittspunktzahl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60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in der Endabrechnung </a:t>
            </a:r>
            <a:r>
              <a:rPr lang="de-DE" sz="2400" b="0" strike="noStrike" spc="-1" dirty="0">
                <a:solidFill>
                  <a:srgbClr val="000000"/>
                </a:solidFill>
                <a:latin typeface="Arial Unicode MS"/>
                <a:ea typeface="Arial Unicode MS"/>
              </a:rPr>
              <a:t>≙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180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in d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er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EA </a:t>
            </a:r>
            <a:r>
              <a:rPr lang="de-DE" sz="2400" b="0" strike="noStrike" spc="-1" dirty="0">
                <a:solidFill>
                  <a:srgbClr val="000000"/>
                </a:solidFill>
                <a:latin typeface="Arial Unicode MS"/>
                <a:ea typeface="Arial Unicode MS"/>
              </a:rPr>
              <a:t>≙ 3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400" b="0" strike="noStrike" spc="-1" dirty="0">
                <a:solidFill>
                  <a:srgbClr val="000000"/>
                </a:solidFill>
                <a:latin typeface="Arial Unicode MS"/>
                <a:ea typeface="Arial Unicode MS"/>
              </a:rPr>
              <a:t>≙ 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1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Note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Also immer 18 Punkte in der Endabrechnung bedeuten ein Zehntel im Abischnitt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7200000" y="1440000"/>
            <a:ext cx="1584000" cy="1440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Gesamtpunkte</a:t>
            </a:r>
            <a:br/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900 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FF"/>
                </a:solidFill>
                <a:latin typeface="Arial"/>
              </a:rPr>
              <a:t>840</a:t>
            </a:r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de-DE" sz="1600" b="0" strike="noStrike" spc="-1">
                <a:solidFill>
                  <a:srgbClr val="0000FF"/>
                </a:solidFill>
                <a:latin typeface="Arial"/>
              </a:rPr>
              <a:t>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CCFF"/>
                </a:solidFill>
                <a:latin typeface="Arial"/>
              </a:rPr>
              <a:t>780 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...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Rechteck 145"/>
          <p:cNvSpPr/>
          <p:nvPr/>
        </p:nvSpPr>
        <p:spPr>
          <a:xfrm>
            <a:off x="7200000" y="3768840"/>
            <a:ext cx="1584000" cy="1440000"/>
          </a:xfrm>
          <a:prstGeom prst="rect">
            <a:avLst/>
          </a:prstGeom>
          <a:solidFill>
            <a:srgbClr val="FF8080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Durchschnitt</a:t>
            </a:r>
            <a:br/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15 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FF"/>
                </a:solidFill>
                <a:latin typeface="Arial"/>
              </a:rPr>
              <a:t>14 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CCFF"/>
                </a:solidFill>
                <a:latin typeface="Arial"/>
              </a:rPr>
              <a:t>13 Pkte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600" b="0" strike="noStrike" spc="-1">
                <a:solidFill>
                  <a:srgbClr val="000000"/>
                </a:solidFill>
                <a:latin typeface="Arial"/>
              </a:rPr>
              <a:t>...</a:t>
            </a:r>
            <a:endParaRPr lang="de-DE" sz="1600" b="0" strike="noStrike" spc="-1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147" name="Gruppieren 146"/>
          <p:cNvGrpSpPr/>
          <p:nvPr/>
        </p:nvGrpSpPr>
        <p:grpSpPr>
          <a:xfrm>
            <a:off x="7740000" y="2880000"/>
            <a:ext cx="900000" cy="888840"/>
            <a:chOff x="7740000" y="2880000"/>
            <a:chExt cx="900000" cy="888840"/>
          </a:xfrm>
        </p:grpSpPr>
        <p:sp>
          <p:nvSpPr>
            <p:cNvPr id="148" name="Gerade Verbindung 147"/>
            <p:cNvSpPr/>
            <p:nvPr/>
          </p:nvSpPr>
          <p:spPr>
            <a:xfrm>
              <a:off x="7740000" y="2880000"/>
              <a:ext cx="0" cy="888840"/>
            </a:xfrm>
            <a:prstGeom prst="line">
              <a:avLst/>
            </a:prstGeom>
            <a:ln w="144000">
              <a:solidFill>
                <a:srgbClr val="000000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" name="Textfeld 148"/>
            <p:cNvSpPr txBox="1"/>
            <p:nvPr/>
          </p:nvSpPr>
          <p:spPr>
            <a:xfrm>
              <a:off x="7872480" y="3024000"/>
              <a:ext cx="767520" cy="577800"/>
            </a:xfrm>
            <a:prstGeom prst="rect">
              <a:avLst/>
            </a:prstGeom>
            <a:noFill/>
            <a:ln w="0">
              <a:noFill/>
            </a:ln>
          </p:spPr>
          <p:txBody>
            <a:bodyPr lIns="90000" tIns="45000" rIns="90000" bIns="45000" anchor="t">
              <a:noAutofit/>
            </a:bodyPr>
            <a:lstStyle/>
            <a:p>
              <a:r>
                <a:rPr lang="de-DE" sz="3200" b="1" strike="noStrike" spc="-1">
                  <a:solidFill>
                    <a:srgbClr val="000000"/>
                  </a:solidFill>
                  <a:latin typeface="Arial"/>
                </a:rPr>
                <a:t>:60</a:t>
              </a:r>
              <a:endParaRPr lang="de-DE" sz="3200" b="0" strike="noStrike" spc="-1">
                <a:solidFill>
                  <a:srgbClr val="000000"/>
                </a:solidFill>
                <a:latin typeface="Times New Roma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Zusammensetzung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der Abiturnote</a:t>
            </a:r>
          </a:p>
        </p:txBody>
      </p:sp>
      <p:graphicFrame>
        <p:nvGraphicFramePr>
          <p:cNvPr id="151" name="Objekt 150"/>
          <p:cNvGraphicFramePr/>
          <p:nvPr/>
        </p:nvGraphicFramePr>
        <p:xfrm>
          <a:off x="900000" y="1916280"/>
          <a:ext cx="3799080" cy="4190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152" name=""/>
                      <p:cNvPicPr/>
                      <p:nvPr/>
                    </p:nvPicPr>
                    <p:blipFill>
                      <a:blip r:embed="rId3"/>
                      <a:stretch/>
                    </p:blipFill>
                    <p:spPr>
                      <a:xfrm>
                        <a:off x="900000" y="1916280"/>
                        <a:ext cx="3799080" cy="419076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" name="Objekt 152"/>
          <p:cNvGraphicFramePr/>
          <p:nvPr/>
        </p:nvGraphicFramePr>
        <p:xfrm>
          <a:off x="900000" y="1916280"/>
          <a:ext cx="3799080" cy="4190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154" name=""/>
                      <p:cNvPicPr/>
                      <p:nvPr/>
                    </p:nvPicPr>
                    <p:blipFill>
                      <a:blip r:embed="rId3"/>
                      <a:stretch/>
                    </p:blipFill>
                    <p:spPr>
                      <a:xfrm>
                        <a:off x="900000" y="1916280"/>
                        <a:ext cx="3799080" cy="419076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" name="Objekt 154"/>
          <p:cNvGraphicFramePr/>
          <p:nvPr/>
        </p:nvGraphicFramePr>
        <p:xfrm>
          <a:off x="4859280" y="2416320"/>
          <a:ext cx="3978360" cy="36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0" imgH="0" progId="">
                  <p:embed/>
                </p:oleObj>
              </mc:Choice>
              <mc:Fallback>
                <p:oleObj r:id="rId5" imgW="0" imgH="0" progId="">
                  <p:embed/>
                  <p:pic>
                    <p:nvPicPr>
                      <p:cNvPr id="156" name=""/>
                      <p:cNvPicPr/>
                      <p:nvPr/>
                    </p:nvPicPr>
                    <p:blipFill>
                      <a:blip r:embed="rId6"/>
                      <a:stretch/>
                    </p:blipFill>
                    <p:spPr>
                      <a:xfrm>
                        <a:off x="4859280" y="2416320"/>
                        <a:ext cx="3978360" cy="369072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Kriterien zum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Bestehen des Abiturs</a:t>
            </a: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Block 1 (Kurse – max. 600 Punkte):</a:t>
            </a:r>
          </a:p>
          <a:p>
            <a:pPr marL="741240" lvl="1" indent="-28404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Mindestens 200 Punkte (Durchschnitt: 5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)</a:t>
            </a:r>
          </a:p>
          <a:p>
            <a:pPr marL="741240" lvl="1" indent="-28404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Kein belegpflichtiger Kurs mit 0 Punkten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(0 Punkte bedeuten Nichtteilnahme am Kurs) </a:t>
            </a:r>
          </a:p>
          <a:p>
            <a:pPr marL="741240" lvl="1" indent="-28404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höchstens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8 Unterkurse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(&lt;5 Punkte), </a:t>
            </a:r>
          </a:p>
          <a:p>
            <a:pPr marL="457200" lvl="1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  davon max. 3 Kurse in den Leistungsfächern </a:t>
            </a:r>
          </a:p>
          <a:p>
            <a:pPr marL="457200" lvl="1">
              <a:lnSpc>
                <a:spcPct val="90000"/>
              </a:lnSpc>
              <a:spcBef>
                <a:spcPts val="499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endParaRPr lang="de-DE" sz="2400" spc="-1" dirty="0">
              <a:solidFill>
                <a:srgbClr val="000000"/>
              </a:solidFill>
              <a:latin typeface="Verdana"/>
            </a:endParaRPr>
          </a:p>
          <a:p>
            <a:pPr marL="457200" lvl="1">
              <a:lnSpc>
                <a:spcPct val="90000"/>
              </a:lnSpc>
              <a:spcBef>
                <a:spcPts val="499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1" i="1" spc="-1" dirty="0">
                <a:solidFill>
                  <a:srgbClr val="000000"/>
                </a:solidFill>
                <a:latin typeface="Verdana"/>
              </a:rPr>
              <a:t>Nach unseren Erfahrungen </a:t>
            </a:r>
            <a:r>
              <a:rPr lang="de-DE" sz="2400" b="1" i="1" strike="noStrike" spc="-1" dirty="0">
                <a:solidFill>
                  <a:srgbClr val="000000"/>
                </a:solidFill>
                <a:latin typeface="Verdana"/>
              </a:rPr>
              <a:t>ist meist nur das 3. Kriterium relevant </a:t>
            </a:r>
            <a:r>
              <a:rPr lang="de-DE" sz="2000" b="1" i="1" strike="noStrike" spc="-1" dirty="0">
                <a:solidFill>
                  <a:srgbClr val="000000"/>
                </a:solidFill>
                <a:latin typeface="Verdana"/>
              </a:rPr>
              <a:t>(Anzahl Unterkurse)</a:t>
            </a:r>
            <a:endParaRPr lang="de-DE" sz="2000" b="1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Kriterien zum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Bestehen des Abiturs</a:t>
            </a: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684716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Block 2 (Abitur-Prüfung)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In den fünf Prüfungsfächern werden zusammen mindestens 100 Punkte (nach 4-facher Wertung jeder Prüfung) benötigt.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In drei der fünf Prüfungsfächer (darunter 2 Leistungsfächer) müssen jeweils mind. 5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(4-fach = 20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) erreicht werden.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In jedem Prüfungsfach mus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s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mind. 1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(4-fach = 4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Pkte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) erreicht werden.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457200" lvl="1">
              <a:spcBef>
                <a:spcPts val="598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200" b="1" i="1" spc="-1" dirty="0">
                <a:solidFill>
                  <a:srgbClr val="000000"/>
                </a:solidFill>
                <a:latin typeface="Verdana"/>
              </a:rPr>
              <a:t>Oft </a:t>
            </a:r>
            <a:r>
              <a:rPr lang="de-DE" sz="2200" b="1" i="1" strike="noStrike" spc="-1" dirty="0">
                <a:solidFill>
                  <a:srgbClr val="000000"/>
                </a:solidFill>
                <a:latin typeface="Verdana"/>
              </a:rPr>
              <a:t>rettet aber eine zusätzliche mdl.</a:t>
            </a:r>
            <a:r>
              <a:rPr lang="de-DE" sz="2200" b="1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200" b="1" i="1" strike="noStrike" spc="-1" dirty="0">
                <a:solidFill>
                  <a:srgbClr val="000000"/>
                </a:solidFill>
                <a:latin typeface="Verdana"/>
              </a:rPr>
              <a:t>Prüfung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200" b="0" strike="noStrike" spc="-1">
                <a:solidFill>
                  <a:srgbClr val="003366"/>
                </a:solidFill>
                <a:latin typeface="Verdana"/>
              </a:rPr>
              <a:t>Zusätzliche mdl. Prüfung (LF)</a:t>
            </a: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1033200" y="1915919"/>
            <a:ext cx="8110440" cy="4472769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80000"/>
              </a:lnSpc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Um die Note einer schriftlichen Prüfung zu verbessern, kann eine zusätzliche mündliche Prüfung in diesem Fach gewählt werden</a:t>
            </a:r>
          </a:p>
          <a:p>
            <a:pPr marL="341280" indent="-341280">
              <a:lnSpc>
                <a:spcPct val="80000"/>
              </a:lnSpc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In diesem Fall zählt schriftlich zu mündlich im Verhältnis 2:1</a:t>
            </a:r>
          </a:p>
          <a:p>
            <a:pPr marL="341280" indent="-341280">
              <a:lnSpc>
                <a:spcPct val="80000"/>
              </a:lnSpc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Beispiel: Mathe schriftlich 4 Punkte, mündliche Zusatzprüfung 8 Punkte</a:t>
            </a:r>
          </a:p>
          <a:p>
            <a:pPr marL="741240" lvl="1" indent="-28404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(2•4 + 1•8):3 = 16:3 = 5,33 Punkte</a:t>
            </a:r>
          </a:p>
          <a:p>
            <a:pPr marL="741240" lvl="1" indent="-28404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Also stehen statt 4•4 = 16 Punkte nun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4•5,33 = 21,33 also 21 Punkte in der Endabrechnung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100" b="0" strike="noStrike" spc="-1">
                <a:solidFill>
                  <a:srgbClr val="003366"/>
                </a:solidFill>
                <a:latin typeface="Verdana"/>
              </a:rPr>
              <a:t>Zusätzliche mdl. Prüfung (BF)</a:t>
            </a: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817560" y="2016000"/>
            <a:ext cx="8110440" cy="3456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80000"/>
              </a:lnSpc>
              <a:spcBef>
                <a:spcPts val="24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Sonderfall: Mündlich 0 Notenpunkte  </a:t>
            </a:r>
          </a:p>
          <a:p>
            <a:pPr marL="741240" lvl="1" indent="-28404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741240" lvl="1" indent="-284040">
              <a:lnSpc>
                <a:spcPct val="80000"/>
              </a:lnSpc>
              <a:spcBef>
                <a:spcPts val="879"/>
              </a:spcBef>
              <a:spcAft>
                <a:spcPts val="850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Hier ist eine zusätzliche mündliche Prüfung möglich</a:t>
            </a:r>
          </a:p>
          <a:p>
            <a:pPr marL="741240" lvl="1" indent="-284040">
              <a:lnSpc>
                <a:spcPct val="80000"/>
              </a:lnSpc>
              <a:spcBef>
                <a:spcPts val="879"/>
              </a:spcBef>
              <a:spcAft>
                <a:spcPts val="850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Wertung mü1:mü2 = 1:1 </a:t>
            </a:r>
          </a:p>
          <a:p>
            <a:pPr marL="741240" lvl="1" indent="-284040">
              <a:lnSpc>
                <a:spcPct val="80000"/>
              </a:lnSpc>
              <a:spcBef>
                <a:spcPts val="879"/>
              </a:spcBef>
              <a:spcAft>
                <a:spcPts val="850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Also z.B. (</a:t>
            </a:r>
            <a:r>
              <a:rPr lang="de-DE" sz="1200" b="1" strike="noStrike" spc="-1" dirty="0">
                <a:solidFill>
                  <a:srgbClr val="000000"/>
                </a:solidFill>
                <a:latin typeface="Verdana"/>
              </a:rPr>
              <a:t>mü1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0NP + </a:t>
            </a:r>
            <a:r>
              <a:rPr lang="de-DE" sz="1200" b="1" strike="noStrike" spc="-1" dirty="0">
                <a:solidFill>
                  <a:srgbClr val="000000"/>
                </a:solidFill>
                <a:latin typeface="Verdana"/>
              </a:rPr>
              <a:t>mü2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2NP):2= 1 Punkt</a:t>
            </a:r>
          </a:p>
          <a:p>
            <a:pPr marL="457200" lvl="1">
              <a:lnSpc>
                <a:spcPct val="80000"/>
              </a:lnSpc>
              <a:spcBef>
                <a:spcPts val="879"/>
              </a:spcBef>
              <a:spcAft>
                <a:spcPts val="850"/>
              </a:spcAft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spc="-1" dirty="0">
                <a:solidFill>
                  <a:srgbClr val="000000"/>
                </a:solidFill>
                <a:latin typeface="Verdana"/>
              </a:rPr>
              <a:t>    S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o stehen nun 4•1=4 Punkte in der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   Endabrechnung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Beispiele zu Block 2:</a:t>
            </a: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0" y="5176800"/>
            <a:ext cx="9143640" cy="1303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algn="ctr">
              <a:spcBef>
                <a:spcPts val="697"/>
              </a:spcBef>
              <a:buClr>
                <a:srgbClr val="9A0000"/>
              </a:buClr>
              <a:buSzPct val="75000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600" strike="noStrike" spc="-1" dirty="0">
                <a:solidFill>
                  <a:srgbClr val="000000"/>
                </a:solidFill>
                <a:latin typeface="Verdana"/>
              </a:rPr>
              <a:t>In solchen Fällen findet (direkt </a:t>
            </a:r>
            <a:r>
              <a:rPr lang="de-DE" sz="2600" spc="-1" dirty="0">
                <a:solidFill>
                  <a:srgbClr val="000000"/>
                </a:solidFill>
                <a:latin typeface="Verdana"/>
              </a:rPr>
              <a:t>nach Bekanntgabe der Ergebnisse der schriftlichen Prüfung) immer</a:t>
            </a:r>
            <a:r>
              <a:rPr lang="de-DE" sz="2600" strike="noStrike" spc="-1" dirty="0">
                <a:solidFill>
                  <a:srgbClr val="000000"/>
                </a:solidFill>
                <a:latin typeface="Verdana"/>
              </a:rPr>
              <a:t> ein Beratungsgespräch mit der Oberstufenberatung statt</a:t>
            </a:r>
          </a:p>
        </p:txBody>
      </p:sp>
      <p:sp>
        <p:nvSpPr>
          <p:cNvPr id="167" name="Freihandform 166"/>
          <p:cNvSpPr/>
          <p:nvPr/>
        </p:nvSpPr>
        <p:spPr>
          <a:xfrm>
            <a:off x="6408000" y="1909080"/>
            <a:ext cx="2448000" cy="89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36000" cap="sq">
            <a:solidFill>
              <a:srgbClr val="00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3320" tIns="60120" rIns="103320" bIns="6012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neue Mathenote:</a:t>
            </a:r>
            <a:endParaRPr lang="de-DE" sz="18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(2</a:t>
            </a:r>
            <a:r>
              <a:rPr lang="de-DE" sz="18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∙4+7):3=15:3=5</a:t>
            </a:r>
            <a:endParaRPr lang="de-DE" sz="18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→ 5</a:t>
            </a:r>
            <a:r>
              <a:rPr lang="de-DE" sz="18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∙4=20 </a:t>
            </a:r>
            <a:r>
              <a:rPr lang="de-DE" sz="1800" b="0" strike="noStrike" spc="-1" dirty="0">
                <a:solidFill>
                  <a:srgbClr val="000000"/>
                </a:solidFill>
                <a:latin typeface="Webdings"/>
                <a:ea typeface="Webdings"/>
              </a:rPr>
              <a:t></a:t>
            </a:r>
            <a:endParaRPr lang="de-DE" sz="18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8" name="Freihandform 167"/>
          <p:cNvSpPr/>
          <p:nvPr/>
        </p:nvSpPr>
        <p:spPr>
          <a:xfrm rot="9000">
            <a:off x="6398280" y="3023640"/>
            <a:ext cx="2453400" cy="146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Abi-Block: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3 Fächer 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  <a:ea typeface="Verdana"/>
              </a:rPr>
              <a:t>≥ 20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108 Punkte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Abi geschafft </a:t>
            </a:r>
            <a:r>
              <a:rPr lang="de-DE" sz="1800" b="1" strike="noStrike" spc="-1">
                <a:solidFill>
                  <a:srgbClr val="000000"/>
                </a:solidFill>
                <a:latin typeface="Wingdings"/>
                <a:ea typeface="Wingdings"/>
              </a:rPr>
              <a:t>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69" name="Grafik 168"/>
          <p:cNvPicPr/>
          <p:nvPr/>
        </p:nvPicPr>
        <p:blipFill>
          <a:blip r:embed="rId2"/>
          <a:stretch/>
        </p:blipFill>
        <p:spPr>
          <a:xfrm>
            <a:off x="936000" y="1911600"/>
            <a:ext cx="5256000" cy="2984400"/>
          </a:xfrm>
          <a:prstGeom prst="rect">
            <a:avLst/>
          </a:prstGeom>
          <a:ln w="0">
            <a:noFill/>
          </a:ln>
        </p:spPr>
      </p:pic>
      <p:grpSp>
        <p:nvGrpSpPr>
          <p:cNvPr id="170" name="Gruppieren 169"/>
          <p:cNvGrpSpPr/>
          <p:nvPr/>
        </p:nvGrpSpPr>
        <p:grpSpPr>
          <a:xfrm>
            <a:off x="1152000" y="3058560"/>
            <a:ext cx="3446640" cy="288000"/>
            <a:chOff x="1152000" y="3058560"/>
            <a:chExt cx="3446640" cy="288000"/>
          </a:xfrm>
        </p:grpSpPr>
        <p:sp>
          <p:nvSpPr>
            <p:cNvPr id="171" name="Rechteck 170"/>
            <p:cNvSpPr/>
            <p:nvPr/>
          </p:nvSpPr>
          <p:spPr>
            <a:xfrm>
              <a:off x="4238640" y="3058560"/>
              <a:ext cx="360000" cy="288000"/>
            </a:xfrm>
            <a:prstGeom prst="rect">
              <a:avLst/>
            </a:prstGeom>
            <a:noFill/>
            <a:ln w="36000">
              <a:solidFill>
                <a:srgbClr val="FF3333"/>
              </a:solidFill>
              <a:round/>
            </a:ln>
          </p:spPr>
        </p:sp>
        <p:sp>
          <p:nvSpPr>
            <p:cNvPr id="172" name="Rechteck 171"/>
            <p:cNvSpPr/>
            <p:nvPr/>
          </p:nvSpPr>
          <p:spPr>
            <a:xfrm>
              <a:off x="1152000" y="3058560"/>
              <a:ext cx="360000" cy="288000"/>
            </a:xfrm>
            <a:prstGeom prst="rect">
              <a:avLst/>
            </a:prstGeom>
            <a:noFill/>
            <a:ln w="36000">
              <a:solidFill>
                <a:srgbClr val="FF3333"/>
              </a:solidFill>
              <a:round/>
            </a:ln>
          </p:spPr>
        </p:sp>
      </p:grpSp>
      <p:sp>
        <p:nvSpPr>
          <p:cNvPr id="173" name="Rechteck 172"/>
          <p:cNvSpPr/>
          <p:nvPr/>
        </p:nvSpPr>
        <p:spPr>
          <a:xfrm>
            <a:off x="4867920" y="3067920"/>
            <a:ext cx="360000" cy="288000"/>
          </a:xfrm>
          <a:prstGeom prst="rect">
            <a:avLst/>
          </a:prstGeom>
          <a:noFill/>
          <a:ln w="36000">
            <a:solidFill>
              <a:srgbClr val="009900"/>
            </a:solidFill>
            <a:round/>
          </a:ln>
        </p:spPr>
      </p:sp>
      <p:sp>
        <p:nvSpPr>
          <p:cNvPr id="174" name="Rechteck 173"/>
          <p:cNvSpPr/>
          <p:nvPr/>
        </p:nvSpPr>
        <p:spPr>
          <a:xfrm>
            <a:off x="5242320" y="3067200"/>
            <a:ext cx="360000" cy="288000"/>
          </a:xfrm>
          <a:prstGeom prst="rect">
            <a:avLst/>
          </a:prstGeom>
          <a:noFill/>
          <a:ln w="36000">
            <a:solidFill>
              <a:srgbClr val="009900"/>
            </a:solidFill>
            <a:round/>
          </a:ln>
        </p:spPr>
      </p:sp>
      <p:sp>
        <p:nvSpPr>
          <p:cNvPr id="175" name="Rechteck 174"/>
          <p:cNvSpPr/>
          <p:nvPr/>
        </p:nvSpPr>
        <p:spPr>
          <a:xfrm>
            <a:off x="4886640" y="3337200"/>
            <a:ext cx="360000" cy="288000"/>
          </a:xfrm>
          <a:prstGeom prst="rect">
            <a:avLst/>
          </a:prstGeom>
          <a:noFill/>
          <a:ln w="36000">
            <a:solidFill>
              <a:srgbClr val="FFFF00"/>
            </a:solidFill>
            <a:round/>
          </a:ln>
        </p:spPr>
      </p:sp>
      <p:sp>
        <p:nvSpPr>
          <p:cNvPr id="176" name="Rechteck 175"/>
          <p:cNvSpPr/>
          <p:nvPr/>
        </p:nvSpPr>
        <p:spPr>
          <a:xfrm>
            <a:off x="5252400" y="3340800"/>
            <a:ext cx="360000" cy="288000"/>
          </a:xfrm>
          <a:prstGeom prst="rect">
            <a:avLst/>
          </a:prstGeom>
          <a:noFill/>
          <a:ln w="36000">
            <a:solidFill>
              <a:srgbClr val="FF0000"/>
            </a:solidFill>
            <a:round/>
          </a:ln>
        </p:spPr>
      </p:sp>
      <p:grpSp>
        <p:nvGrpSpPr>
          <p:cNvPr id="177" name="Gruppieren 176"/>
          <p:cNvGrpSpPr/>
          <p:nvPr/>
        </p:nvGrpSpPr>
        <p:grpSpPr>
          <a:xfrm>
            <a:off x="1152000" y="2537280"/>
            <a:ext cx="4464000" cy="306720"/>
            <a:chOff x="1152000" y="2537280"/>
            <a:chExt cx="4464000" cy="306720"/>
          </a:xfrm>
        </p:grpSpPr>
        <p:grpSp>
          <p:nvGrpSpPr>
            <p:cNvPr id="178" name="Gruppieren 177"/>
            <p:cNvGrpSpPr/>
            <p:nvPr/>
          </p:nvGrpSpPr>
          <p:grpSpPr>
            <a:xfrm>
              <a:off x="1152000" y="2537280"/>
              <a:ext cx="4464000" cy="306720"/>
              <a:chOff x="1152000" y="2537280"/>
              <a:chExt cx="4464000" cy="306720"/>
            </a:xfrm>
          </p:grpSpPr>
          <p:sp>
            <p:nvSpPr>
              <p:cNvPr id="179" name="Rechteck 178"/>
              <p:cNvSpPr/>
              <p:nvPr/>
            </p:nvSpPr>
            <p:spPr>
              <a:xfrm>
                <a:off x="1152000" y="2556000"/>
                <a:ext cx="360000" cy="288000"/>
              </a:xfrm>
              <a:prstGeom prst="rect">
                <a:avLst/>
              </a:prstGeom>
              <a:noFill/>
              <a:ln w="36000">
                <a:solidFill>
                  <a:srgbClr val="FF3333"/>
                </a:solidFill>
                <a:round/>
              </a:ln>
            </p:spPr>
          </p:sp>
          <p:sp>
            <p:nvSpPr>
              <p:cNvPr id="180" name="Rechteck 179"/>
              <p:cNvSpPr/>
              <p:nvPr/>
            </p:nvSpPr>
            <p:spPr>
              <a:xfrm>
                <a:off x="4238640" y="2556000"/>
                <a:ext cx="360000" cy="288000"/>
              </a:xfrm>
              <a:prstGeom prst="rect">
                <a:avLst/>
              </a:prstGeom>
              <a:noFill/>
              <a:ln w="36000">
                <a:solidFill>
                  <a:srgbClr val="FF3333"/>
                </a:solidFill>
                <a:round/>
              </a:ln>
            </p:spPr>
          </p:sp>
          <p:sp>
            <p:nvSpPr>
              <p:cNvPr id="181" name="Rechteck 180"/>
              <p:cNvSpPr/>
              <p:nvPr/>
            </p:nvSpPr>
            <p:spPr>
              <a:xfrm>
                <a:off x="5256000" y="2537280"/>
                <a:ext cx="360000" cy="288000"/>
              </a:xfrm>
              <a:prstGeom prst="rect">
                <a:avLst/>
              </a:prstGeom>
              <a:noFill/>
              <a:ln w="36000">
                <a:solidFill>
                  <a:srgbClr val="FF3333"/>
                </a:solidFill>
                <a:round/>
              </a:ln>
            </p:spPr>
          </p:sp>
        </p:grpSp>
      </p:grpSp>
      <p:grpSp>
        <p:nvGrpSpPr>
          <p:cNvPr id="182" name="Gruppieren 181"/>
          <p:cNvGrpSpPr/>
          <p:nvPr/>
        </p:nvGrpSpPr>
        <p:grpSpPr>
          <a:xfrm>
            <a:off x="5236560" y="2818080"/>
            <a:ext cx="369360" cy="1080000"/>
            <a:chOff x="5236560" y="2818080"/>
            <a:chExt cx="369360" cy="1080000"/>
          </a:xfrm>
        </p:grpSpPr>
        <p:sp>
          <p:nvSpPr>
            <p:cNvPr id="183" name="Rechteck 182"/>
            <p:cNvSpPr/>
            <p:nvPr/>
          </p:nvSpPr>
          <p:spPr>
            <a:xfrm>
              <a:off x="5236560" y="2818080"/>
              <a:ext cx="360000" cy="288000"/>
            </a:xfrm>
            <a:prstGeom prst="rect">
              <a:avLst/>
            </a:prstGeom>
            <a:noFill/>
            <a:ln w="36000">
              <a:solidFill>
                <a:srgbClr val="009900"/>
              </a:solidFill>
              <a:round/>
            </a:ln>
          </p:spPr>
        </p:sp>
        <p:sp>
          <p:nvSpPr>
            <p:cNvPr id="184" name="Rechteck 183"/>
            <p:cNvSpPr/>
            <p:nvPr/>
          </p:nvSpPr>
          <p:spPr>
            <a:xfrm>
              <a:off x="5245920" y="3610080"/>
              <a:ext cx="360000" cy="288000"/>
            </a:xfrm>
            <a:prstGeom prst="rect">
              <a:avLst/>
            </a:prstGeom>
            <a:noFill/>
            <a:ln w="36000">
              <a:solidFill>
                <a:srgbClr val="009900"/>
              </a:solidFill>
              <a:round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reihandform 184"/>
          <p:cNvSpPr/>
          <p:nvPr/>
        </p:nvSpPr>
        <p:spPr>
          <a:xfrm>
            <a:off x="6624000" y="2088000"/>
            <a:ext cx="2232000" cy="2227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Mathenote: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(2</a:t>
            </a:r>
            <a:r>
              <a:rPr lang="de-DE" sz="1800" b="1" strike="noStrike" spc="-1">
                <a:solidFill>
                  <a:srgbClr val="000000"/>
                </a:solidFill>
                <a:latin typeface="Verdana"/>
                <a:ea typeface="Verdana"/>
              </a:rPr>
              <a:t>▪0</a:t>
            </a: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+</a:t>
            </a:r>
            <a:r>
              <a:rPr lang="de-DE" sz="1800" b="1" strike="noStrike" spc="-1">
                <a:solidFill>
                  <a:srgbClr val="000000"/>
                </a:solidFill>
                <a:latin typeface="Verdana"/>
                <a:ea typeface="Verdana"/>
              </a:rPr>
              <a:t>2</a:t>
            </a: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):3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= 0,667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Verdana"/>
              </a:rPr>
              <a:t>Vierfach gewertet: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 2,667 Punkte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>
                <a:solidFill>
                  <a:srgbClr val="000000"/>
                </a:solidFill>
                <a:latin typeface="Verdana"/>
              </a:rPr>
              <a:t>gerundet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3 Punkte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FF0000"/>
                </a:solidFill>
                <a:latin typeface="Verdana"/>
              </a:rPr>
              <a:t>&lt; 4 Punkte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Beispiele zu Block 2:</a:t>
            </a:r>
          </a:p>
        </p:txBody>
      </p:sp>
      <p:sp>
        <p:nvSpPr>
          <p:cNvPr id="187" name="Freihandform 186"/>
          <p:cNvSpPr/>
          <p:nvPr/>
        </p:nvSpPr>
        <p:spPr>
          <a:xfrm>
            <a:off x="6633000" y="4464000"/>
            <a:ext cx="2241360" cy="180267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 dirty="0">
                <a:solidFill>
                  <a:srgbClr val="FF0000"/>
                </a:solidFill>
                <a:latin typeface="Verdana"/>
              </a:rPr>
              <a:t>Abi NICHT bestanden </a:t>
            </a:r>
            <a:r>
              <a:rPr lang="de-DE" sz="1800" b="1" strike="noStrike" spc="-1" dirty="0">
                <a:solidFill>
                  <a:srgbClr val="FF0000"/>
                </a:solidFill>
                <a:latin typeface="Wingdings"/>
                <a:ea typeface="Wingdings"/>
              </a:rPr>
              <a:t></a:t>
            </a:r>
            <a:endParaRPr lang="de-DE" sz="18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 </a:t>
            </a:r>
            <a:endParaRPr lang="de-DE" sz="15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trotz </a:t>
            </a:r>
            <a:endParaRPr lang="de-DE" sz="15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119 Punkte</a:t>
            </a:r>
            <a:endParaRPr lang="de-DE" sz="15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216000" indent="-21600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4 Fächer </a:t>
            </a: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≥</a:t>
            </a: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 20 </a:t>
            </a:r>
            <a:r>
              <a:rPr lang="de-DE" sz="1500" b="0" strike="noStrike" spc="-1" dirty="0" err="1">
                <a:solidFill>
                  <a:srgbClr val="000000"/>
                </a:solidFill>
                <a:latin typeface="Verdana"/>
                <a:ea typeface="Wingdings"/>
              </a:rPr>
              <a:t>Pkte</a:t>
            </a:r>
            <a:endParaRPr lang="de-DE" sz="15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500" b="0" strike="noStrike" spc="-1" dirty="0">
                <a:solidFill>
                  <a:srgbClr val="000000"/>
                </a:solidFill>
                <a:latin typeface="Verdana"/>
                <a:ea typeface="Wingdings"/>
              </a:rPr>
              <a:t>im Abi-Block</a:t>
            </a:r>
            <a:endParaRPr lang="de-DE" sz="15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8" name="Grafik 187"/>
          <p:cNvPicPr/>
          <p:nvPr/>
        </p:nvPicPr>
        <p:blipFill>
          <a:blip r:embed="rId2"/>
          <a:stretch/>
        </p:blipFill>
        <p:spPr>
          <a:xfrm>
            <a:off x="997920" y="1944000"/>
            <a:ext cx="5482080" cy="3038400"/>
          </a:xfrm>
          <a:prstGeom prst="rect">
            <a:avLst/>
          </a:prstGeom>
          <a:ln w="0">
            <a:noFill/>
          </a:ln>
        </p:spPr>
      </p:pic>
      <p:sp>
        <p:nvSpPr>
          <p:cNvPr id="189" name="Rechteck 188"/>
          <p:cNvSpPr/>
          <p:nvPr/>
        </p:nvSpPr>
        <p:spPr>
          <a:xfrm>
            <a:off x="5493600" y="3168000"/>
            <a:ext cx="360000" cy="288000"/>
          </a:xfrm>
          <a:prstGeom prst="rect">
            <a:avLst/>
          </a:prstGeom>
          <a:noFill/>
          <a:ln w="36000">
            <a:solidFill>
              <a:srgbClr val="FF3333"/>
            </a:solidFill>
            <a:round/>
          </a:ln>
        </p:spPr>
      </p:sp>
      <p:sp>
        <p:nvSpPr>
          <p:cNvPr id="190" name="Rechteck 189"/>
          <p:cNvSpPr/>
          <p:nvPr/>
        </p:nvSpPr>
        <p:spPr>
          <a:xfrm>
            <a:off x="4442400" y="3168000"/>
            <a:ext cx="360000" cy="288000"/>
          </a:xfrm>
          <a:prstGeom prst="rect">
            <a:avLst/>
          </a:prstGeom>
          <a:noFill/>
          <a:ln w="36000">
            <a:solidFill>
              <a:srgbClr val="FF3333"/>
            </a:solidFill>
            <a:round/>
          </a:ln>
        </p:spPr>
      </p:sp>
      <p:sp>
        <p:nvSpPr>
          <p:cNvPr id="191" name="Rechteck 190"/>
          <p:cNvSpPr/>
          <p:nvPr/>
        </p:nvSpPr>
        <p:spPr>
          <a:xfrm>
            <a:off x="5112000" y="3168000"/>
            <a:ext cx="360000" cy="288000"/>
          </a:xfrm>
          <a:prstGeom prst="rect">
            <a:avLst/>
          </a:prstGeom>
          <a:noFill/>
          <a:ln w="36000">
            <a:solidFill>
              <a:srgbClr val="FF3333"/>
            </a:solidFill>
            <a:round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Alle Infos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auch als Download</a:t>
            </a: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Leitfaden 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diese Präsentation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Software zum selbständigen Berechnen der Abi-Note</a:t>
            </a: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weitere Infos unter</a:t>
            </a:r>
            <a:br>
              <a:rPr lang="de-DE" sz="32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2800" b="0" strike="noStrike" spc="-1" dirty="0">
                <a:solidFill>
                  <a:srgbClr val="004586"/>
                </a:solidFill>
                <a:latin typeface="Verdana"/>
                <a:hlinkClick r:id="rId2"/>
              </a:rPr>
              <a:t>www.pg-biberach.de</a:t>
            </a:r>
            <a:br>
              <a:rPr lang="de-DE" sz="2800" spc="-1" dirty="0">
                <a:solidFill>
                  <a:srgbClr val="004586"/>
                </a:solidFill>
                <a:latin typeface="Verdana"/>
              </a:rPr>
            </a:br>
            <a:r>
              <a:rPr lang="de-DE" sz="2000" b="0" strike="noStrike" spc="-1" dirty="0">
                <a:solidFill>
                  <a:srgbClr val="4D4D4D"/>
                </a:solidFill>
                <a:latin typeface="Verdana"/>
              </a:rPr>
              <a:t>Im Hauptmenü: Services -&gt; Kursstufe und Abitur</a:t>
            </a:r>
            <a:endParaRPr lang="de-DE" sz="20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Bei negativem Ausgang</a:t>
            </a: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793116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Nicht immer gelingt eine derartige Punktlandung</a:t>
            </a: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Jeder bekommt immer einen zweiten Versuch (auch, wer bereits in der Oberstufe wiederholt hat)</a:t>
            </a: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Aber keinen dritten - nach zwei erfolglosen Versuchen muss man ohne Abitur die Schule verlassen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Fachhochschulreife</a:t>
            </a: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1033200" y="1916280"/>
            <a:ext cx="8110440" cy="46814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Sehr häufig genügen aber die Resultate für den schulischen Teil der Fachschulreife </a:t>
            </a:r>
          </a:p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Relevant sind die Leistungen mehrerer Fächer in 2 aufeinanderfolgenden Halbjahren</a:t>
            </a:r>
          </a:p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Die relativ umfangreiche Regelungen sind in unserer PC-Software integriert</a:t>
            </a:r>
          </a:p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Zusätzlich zum schulischen Teil wird aber noch ein </a:t>
            </a:r>
            <a:r>
              <a:rPr lang="de-DE" sz="2000" b="1" strike="noStrike" spc="-1">
                <a:solidFill>
                  <a:srgbClr val="000000"/>
                </a:solidFill>
                <a:latin typeface="Verdana"/>
              </a:rPr>
              <a:t>berufsbezogener Teil</a:t>
            </a: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 verlangt</a:t>
            </a:r>
          </a:p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Neben einer Ausbildung ist auch ein einjähriges Praktikum bei einem Betrieb oder einer Institution (Kindergarten, Altenheim, ...) möglich</a:t>
            </a:r>
          </a:p>
          <a:p>
            <a:pPr marL="34128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Nachdem der berufsbezogene Teil erworben wurde, stellt die Schule ein Zeugnis der Fachhochschulreife aus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980640" y="83304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Kurz-Zusammenfassung</a:t>
            </a: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826560" y="2060280"/>
            <a:ext cx="4753080" cy="3384360"/>
          </a:xfrm>
          <a:prstGeom prst="rect">
            <a:avLst/>
          </a:prstGeom>
          <a:solidFill>
            <a:srgbClr val="FF9900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1:Kurse 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Mindestens 40 Kurse</a:t>
            </a:r>
          </a:p>
          <a:p>
            <a:pPr marL="342720" indent="-34128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Maximal 600 Punkte</a:t>
            </a:r>
          </a:p>
          <a:p>
            <a:pPr marL="342720" indent="-341280" algn="ctr">
              <a:spcBef>
                <a:spcPts val="598"/>
              </a:spcBef>
              <a:buNone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20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2720" algn="ctr">
              <a:spcBef>
                <a:spcPts val="799"/>
              </a:spcBef>
              <a:buNone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Hürde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Maximal 8 Unterkurse </a:t>
            </a:r>
            <a:br/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 </a:t>
            </a: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5724360" y="2060280"/>
            <a:ext cx="3275280" cy="338436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lnSpc>
                <a:spcPct val="100000"/>
              </a:lnSpc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2: Abitur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216000" indent="-21600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5 Prüfungen (4-fach)</a:t>
            </a:r>
          </a:p>
          <a:p>
            <a:pPr marL="216000" indent="-21600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Maximal 300 Punkte</a:t>
            </a:r>
          </a:p>
          <a:p>
            <a:pPr marL="342720" indent="-341280" algn="ctr">
              <a:lnSpc>
                <a:spcPct val="100000"/>
              </a:lnSpc>
              <a:spcBef>
                <a:spcPts val="598"/>
              </a:spcBef>
              <a:buNone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br/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Hürden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216000" indent="-21600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3 Fächer (2 LF) </a:t>
            </a:r>
            <a:r>
              <a:rPr lang="de-DE" sz="2000" b="0" strike="noStrike" spc="-1">
                <a:solidFill>
                  <a:srgbClr val="000000"/>
                </a:solidFill>
                <a:latin typeface="Verdana"/>
                <a:ea typeface="Verdana"/>
              </a:rPr>
              <a:t>≥ </a:t>
            </a: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5 P. </a:t>
            </a:r>
          </a:p>
          <a:p>
            <a:pPr marL="216000" indent="-21600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Mind. 100 Punkte</a:t>
            </a:r>
          </a:p>
          <a:p>
            <a:pPr marL="216000" indent="-216000"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Niemals 0 Punkte</a:t>
            </a:r>
          </a:p>
          <a:p>
            <a:pPr marL="342720" indent="-341280">
              <a:lnSpc>
                <a:spcPct val="100000"/>
              </a:lnSpc>
              <a:spcBef>
                <a:spcPts val="499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20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 algn="ctr">
              <a:lnSpc>
                <a:spcPct val="100000"/>
              </a:lnSpc>
              <a:spcBef>
                <a:spcPts val="499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2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Weitere Infos</a:t>
            </a: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Unter </a:t>
            </a:r>
            <a:r>
              <a:rPr lang="de-DE" sz="2800" b="0" strike="noStrike" spc="-1" dirty="0">
                <a:solidFill>
                  <a:srgbClr val="990066"/>
                </a:solidFill>
                <a:latin typeface="Verdana"/>
                <a:hlinkClick r:id="rId2"/>
              </a:rPr>
              <a:t>www.pg-biberach.de</a:t>
            </a:r>
            <a:r>
              <a:rPr lang="de-DE" sz="2800" b="0" strike="noStrike" spc="-1" dirty="0">
                <a:solidFill>
                  <a:srgbClr val="990066"/>
                </a:solidFill>
                <a:latin typeface="Verdana"/>
              </a:rPr>
              <a:t> </a:t>
            </a:r>
            <a:br>
              <a:rPr dirty="0"/>
            </a:b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(oder einfach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Verdana"/>
              </a:rPr>
              <a:t>pg</a:t>
            </a: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 und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Verdana"/>
              </a:rPr>
              <a:t>biberach</a:t>
            </a: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Verdana"/>
              </a:rPr>
              <a:t>googeln</a:t>
            </a: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)</a:t>
            </a:r>
          </a:p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Services -&gt; Kursstufe und Abitur 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Leitfaden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Diese Präsentation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Terminplan</a:t>
            </a: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Software zur Berechnung der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Abinote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1240" lvl="1" indent="-28404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Weitere Infos (Studieninformationen, Krankenversicherung, Zeit nach dem Abi,…)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Zusammensetzung 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der Abiturnote</a:t>
            </a: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Block 1: die Noten der Kurse in den 4 Halbjahren:</a:t>
            </a:r>
          </a:p>
          <a:p>
            <a:pPr marL="741240" lvl="1" indent="-284040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40 Teilnoten à maximal 15 Punkte,</a:t>
            </a:r>
          </a:p>
          <a:p>
            <a:pPr marL="457200" lvl="1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spc="-1" dirty="0">
                <a:solidFill>
                  <a:srgbClr val="000000"/>
                </a:solidFill>
                <a:latin typeface="Verdana"/>
              </a:rPr>
              <a:t>   </a:t>
            </a: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also insgesamt bis zu </a:t>
            </a: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600 Punkte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341280" indent="-341280">
              <a:lnSpc>
                <a:spcPct val="90000"/>
              </a:lnSpc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Block 2: Abitur-Prüfung:</a:t>
            </a:r>
          </a:p>
          <a:p>
            <a:pPr marL="741240" lvl="1" indent="-284040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 Prüfungsfächer zählen jeweils 4-fach</a:t>
            </a:r>
          </a:p>
          <a:p>
            <a:pPr marL="741240" lvl="1" indent="-284040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Also maximal</a:t>
            </a:r>
          </a:p>
          <a:p>
            <a:pPr marL="457200" lvl="1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0000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800" spc="-1" dirty="0">
                <a:solidFill>
                  <a:srgbClr val="000000"/>
                </a:solidFill>
                <a:latin typeface="Verdana"/>
              </a:rPr>
              <a:t>   </a:t>
            </a: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 • 15 • 4 = 5 • 60 = </a:t>
            </a: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300 Punkte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980640" y="18576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pc="-1" dirty="0">
                <a:solidFill>
                  <a:srgbClr val="003366"/>
                </a:solidFill>
                <a:latin typeface="Verdana"/>
              </a:rPr>
              <a:t>Be</a:t>
            </a: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rechnung der</a:t>
            </a:r>
            <a:br>
              <a:rPr dirty="0"/>
            </a:b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Abiturnote</a:t>
            </a: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826560" y="2060640"/>
            <a:ext cx="4753080" cy="3022560"/>
          </a:xfrm>
          <a:prstGeom prst="rect">
            <a:avLst/>
          </a:prstGeom>
          <a:solidFill>
            <a:srgbClr val="FF9900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1:Kurse 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genau 40 Kurse</a:t>
            </a:r>
          </a:p>
          <a:p>
            <a:pPr marL="34272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maximal 600 Punkte</a:t>
            </a: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5724360" y="2060640"/>
            <a:ext cx="3275280" cy="302400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lnSpc>
                <a:spcPct val="100000"/>
              </a:lnSpc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2: Abitur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 algn="ctr">
              <a:lnSpc>
                <a:spcPct val="100000"/>
              </a:lnSpc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6" name="Freihandform 95"/>
          <p:cNvSpPr/>
          <p:nvPr/>
        </p:nvSpPr>
        <p:spPr>
          <a:xfrm>
            <a:off x="1370160" y="2997360"/>
            <a:ext cx="7197840" cy="46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1. Leistungsfach • 4: maximal 60 Punkte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Freihandform 96"/>
          <p:cNvSpPr/>
          <p:nvPr/>
        </p:nvSpPr>
        <p:spPr>
          <a:xfrm>
            <a:off x="1370160" y="3668760"/>
            <a:ext cx="7197840" cy="46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2. Leistungsfach • 4: maximal 60 Punkte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Freihandform 97"/>
          <p:cNvSpPr/>
          <p:nvPr/>
        </p:nvSpPr>
        <p:spPr>
          <a:xfrm>
            <a:off x="1370160" y="4340160"/>
            <a:ext cx="7197840" cy="466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3. Leistungsfach • 4: maximal 60 Punkte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Freihandform 98"/>
          <p:cNvSpPr/>
          <p:nvPr/>
        </p:nvSpPr>
        <p:spPr>
          <a:xfrm>
            <a:off x="1370160" y="5877000"/>
            <a:ext cx="7197840" cy="46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2. mündliche Prüfung • 4: maximal 60 Punkte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Freihandform 99"/>
          <p:cNvSpPr/>
          <p:nvPr/>
        </p:nvSpPr>
        <p:spPr>
          <a:xfrm>
            <a:off x="1370160" y="5240160"/>
            <a:ext cx="7197840" cy="46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1. mündliche Prüfung • 4: maximal 60 Punkte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980640" y="18576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Spezialfall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Seminarkurs</a:t>
            </a: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826560" y="2060640"/>
            <a:ext cx="4753080" cy="3022560"/>
          </a:xfrm>
          <a:prstGeom prst="rect">
            <a:avLst/>
          </a:prstGeom>
          <a:solidFill>
            <a:srgbClr val="FF9900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1:Kurse 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genau 40 Kurse</a:t>
            </a:r>
          </a:p>
          <a:p>
            <a:pPr marL="342720" indent="-341280">
              <a:spcBef>
                <a:spcPts val="4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maximal 600 Punkte</a:t>
            </a: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724360" y="2060640"/>
            <a:ext cx="3275280" cy="302400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000000"/>
            </a:solidFill>
            <a:miter/>
          </a:ln>
        </p:spPr>
        <p:txBody>
          <a:bodyPr lIns="90000" tIns="46800" rIns="90000" bIns="46800" anchor="t">
            <a:noAutofit/>
          </a:bodyPr>
          <a:lstStyle/>
          <a:p>
            <a:pPr marL="342720" indent="-341280" algn="ctr">
              <a:lnSpc>
                <a:spcPct val="100000"/>
              </a:lnSpc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1" strike="noStrike" spc="-1">
                <a:solidFill>
                  <a:srgbClr val="000000"/>
                </a:solidFill>
                <a:latin typeface="Verdana"/>
              </a:rPr>
              <a:t>Block 2: Abitur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1280" algn="ctr">
              <a:lnSpc>
                <a:spcPct val="100000"/>
              </a:lnSpc>
              <a:spcBef>
                <a:spcPts val="598"/>
              </a:spcBef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4" name="Freihandform 103"/>
          <p:cNvSpPr/>
          <p:nvPr/>
        </p:nvSpPr>
        <p:spPr>
          <a:xfrm>
            <a:off x="6046920" y="2637000"/>
            <a:ext cx="187344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1. LF-Note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Freihandform 104"/>
          <p:cNvSpPr/>
          <p:nvPr/>
        </p:nvSpPr>
        <p:spPr>
          <a:xfrm>
            <a:off x="6046920" y="3122640"/>
            <a:ext cx="187200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2. LF-Note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Freihandform 105"/>
          <p:cNvSpPr/>
          <p:nvPr/>
        </p:nvSpPr>
        <p:spPr>
          <a:xfrm>
            <a:off x="6046920" y="3610080"/>
            <a:ext cx="1873440" cy="35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A0000"/>
          </a:solidFill>
          <a:ln w="9360" cap="sq">
            <a:solidFill>
              <a:srgbClr val="9A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3. LF-Note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7" name="Freihandform 106"/>
          <p:cNvSpPr/>
          <p:nvPr/>
        </p:nvSpPr>
        <p:spPr>
          <a:xfrm>
            <a:off x="6046920" y="4581360"/>
            <a:ext cx="252108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2. mündl. Prüfung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8" name="Freihandform 107"/>
          <p:cNvSpPr/>
          <p:nvPr/>
        </p:nvSpPr>
        <p:spPr>
          <a:xfrm rot="21060000">
            <a:off x="1401840" y="4006800"/>
            <a:ext cx="252072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9080" cap="sq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Seminarkurs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Freihandform 108"/>
          <p:cNvSpPr/>
          <p:nvPr/>
        </p:nvSpPr>
        <p:spPr>
          <a:xfrm rot="21300000">
            <a:off x="6045120" y="4615200"/>
            <a:ext cx="252108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9080" cap="sq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Seminarkurs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Freihandform 109"/>
          <p:cNvSpPr/>
          <p:nvPr/>
        </p:nvSpPr>
        <p:spPr>
          <a:xfrm>
            <a:off x="4356000" y="5229360"/>
            <a:ext cx="252108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Verdana"/>
              </a:rPr>
              <a:t>entweder oder 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Freihandform 110"/>
          <p:cNvSpPr/>
          <p:nvPr/>
        </p:nvSpPr>
        <p:spPr>
          <a:xfrm>
            <a:off x="6046920" y="4103640"/>
            <a:ext cx="252108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1. mündl. Prüfung</a:t>
            </a:r>
            <a:endParaRPr lang="de-DE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9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Block 1:</a:t>
            </a:r>
            <a:br/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zu viele Kurse</a:t>
            </a: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0" y="5727600"/>
            <a:ext cx="9144000" cy="703478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5000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200" b="1" i="1" strike="noStrike" spc="-1" dirty="0">
                <a:solidFill>
                  <a:srgbClr val="000000"/>
                </a:solidFill>
                <a:latin typeface="Verdana"/>
              </a:rPr>
              <a:t>Kurse aus den Leistungsfächern und aus Fächern mit mdl. Abiturprüfung können nicht gestrichen werden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936000" y="1871640"/>
            <a:ext cx="8110440" cy="4608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Aus der Wertung kann man streichen:</a:t>
            </a: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Sport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Religion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2 Halbjahre in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Musik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bzw.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Bild. Kunst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Alles aus dem 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Wahlbereich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(Vertiefungskurs Mathe, Psychologie, Informatik, Philosophie)</a:t>
            </a: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Evtl. Seminarkurs</a:t>
            </a:r>
          </a:p>
          <a:p>
            <a:pPr marL="741240" lvl="1" indent="-284040">
              <a:lnSpc>
                <a:spcPct val="80000"/>
              </a:lnSpc>
              <a:spcBef>
                <a:spcPts val="714"/>
              </a:spcBef>
              <a:spcAft>
                <a:spcPts val="289"/>
              </a:spcAft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155520" algn="l"/>
                <a:tab pos="604800" algn="l"/>
                <a:tab pos="1054080" algn="l"/>
                <a:tab pos="1503360" algn="l"/>
                <a:tab pos="1952280" algn="l"/>
                <a:tab pos="2401560" algn="l"/>
                <a:tab pos="2850840" algn="l"/>
                <a:tab pos="3300120" algn="l"/>
                <a:tab pos="3749400" algn="l"/>
                <a:tab pos="4198680" algn="l"/>
                <a:tab pos="4647960" algn="l"/>
                <a:tab pos="5097240" algn="l"/>
                <a:tab pos="5546520" algn="l"/>
                <a:tab pos="5995800" algn="l"/>
                <a:tab pos="6445080" algn="l"/>
                <a:tab pos="6894360" algn="l"/>
                <a:tab pos="7343640" algn="l"/>
                <a:tab pos="7792920" algn="l"/>
                <a:tab pos="8242200" algn="l"/>
                <a:tab pos="869148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Evtl. zusätzliche belegte Kurse (z.B. 3. Natur-wissenschaft,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Kurse streichen: Beispiel 1</a:t>
            </a: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853920" y="4276080"/>
            <a:ext cx="8110440" cy="2019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46 Kurse belegt</a:t>
            </a:r>
          </a:p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6 Kurse müssen gestrichen werden</a:t>
            </a:r>
          </a:p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fettgedruckte Kurse sind nicht streichbar</a:t>
            </a:r>
          </a:p>
          <a:p>
            <a:pPr marL="341280" indent="-34128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von BK/Musik nur 2 Kurse streichbar</a:t>
            </a:r>
          </a:p>
        </p:txBody>
      </p:sp>
      <p:sp>
        <p:nvSpPr>
          <p:cNvPr id="117" name="Freihandform 116"/>
          <p:cNvSpPr/>
          <p:nvPr/>
        </p:nvSpPr>
        <p:spPr>
          <a:xfrm>
            <a:off x="1224000" y="3816000"/>
            <a:ext cx="4844160" cy="30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Verdana"/>
              </a:rPr>
              <a:t>(Leistungsfächer: M, Bio, Ch; mündl.: Gem/Geo, D)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18" name="Grafik 117"/>
          <p:cNvPicPr/>
          <p:nvPr/>
        </p:nvPicPr>
        <p:blipFill>
          <a:blip r:embed="rId2"/>
          <a:srcRect l="894" t="1948"/>
          <a:stretch/>
        </p:blipFill>
        <p:spPr>
          <a:xfrm>
            <a:off x="883080" y="1966680"/>
            <a:ext cx="7973280" cy="1832400"/>
          </a:xfrm>
          <a:prstGeom prst="rect">
            <a:avLst/>
          </a:prstGeom>
          <a:ln w="0">
            <a:noFill/>
          </a:ln>
        </p:spPr>
      </p:pic>
      <p:sp>
        <p:nvSpPr>
          <p:cNvPr id="119" name="Rechteck 118"/>
          <p:cNvSpPr/>
          <p:nvPr/>
        </p:nvSpPr>
        <p:spPr>
          <a:xfrm>
            <a:off x="4166640" y="269208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20" name="Rechteck 119"/>
          <p:cNvSpPr/>
          <p:nvPr/>
        </p:nvSpPr>
        <p:spPr>
          <a:xfrm>
            <a:off x="2376000" y="306000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21" name="Rechteck 120"/>
          <p:cNvSpPr/>
          <p:nvPr/>
        </p:nvSpPr>
        <p:spPr>
          <a:xfrm>
            <a:off x="7416000" y="288000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22" name="Rechteck 121"/>
          <p:cNvSpPr/>
          <p:nvPr/>
        </p:nvSpPr>
        <p:spPr>
          <a:xfrm>
            <a:off x="5929200" y="270000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23" name="Rechteck 122"/>
          <p:cNvSpPr/>
          <p:nvPr/>
        </p:nvSpPr>
        <p:spPr>
          <a:xfrm>
            <a:off x="7992000" y="306792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24" name="Rechteck 123"/>
          <p:cNvSpPr/>
          <p:nvPr/>
        </p:nvSpPr>
        <p:spPr>
          <a:xfrm>
            <a:off x="2376000" y="325728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hteck 124"/>
          <p:cNvSpPr/>
          <p:nvPr/>
        </p:nvSpPr>
        <p:spPr>
          <a:xfrm>
            <a:off x="871560" y="859680"/>
            <a:ext cx="8163000" cy="764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Kurse streichen: Beispiel 2</a:t>
            </a:r>
            <a:endParaRPr lang="de-DE" sz="4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Rechteck 125"/>
          <p:cNvSpPr/>
          <p:nvPr/>
        </p:nvSpPr>
        <p:spPr>
          <a:xfrm>
            <a:off x="1033560" y="3933720"/>
            <a:ext cx="8110440" cy="201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42 Kurse belegt (Minimalbelegung)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2 Kurse müssen gestrichen werden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In Ethik und Sport nicht möglich, da Prüfungsfächer 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Dadurch sind nur 2 BK-Kurse oder SF streichbar</a:t>
            </a: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1280" indent="-341280">
              <a:lnSpc>
                <a:spcPct val="100000"/>
              </a:lnSpc>
              <a:spcBef>
                <a:spcPts val="499"/>
              </a:spcBef>
              <a:buClr>
                <a:srgbClr val="9A0000"/>
              </a:buClr>
              <a:buFont typeface="Wingdings" charset="2"/>
              <a:buChar char="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Rechteck 126"/>
          <p:cNvSpPr/>
          <p:nvPr/>
        </p:nvSpPr>
        <p:spPr>
          <a:xfrm>
            <a:off x="2016000" y="3796920"/>
            <a:ext cx="2800440" cy="30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Verdana"/>
              </a:rPr>
              <a:t>(LF: D, E, S; mündl.: M, Eth)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28" name="Grafik 127"/>
          <p:cNvPicPr/>
          <p:nvPr/>
        </p:nvPicPr>
        <p:blipFill>
          <a:blip r:embed="rId2"/>
          <a:srcRect t="3760"/>
          <a:stretch/>
        </p:blipFill>
        <p:spPr>
          <a:xfrm>
            <a:off x="936360" y="1947600"/>
            <a:ext cx="7991640" cy="1832400"/>
          </a:xfrm>
          <a:prstGeom prst="rect">
            <a:avLst/>
          </a:prstGeom>
          <a:ln w="0">
            <a:noFill/>
          </a:ln>
        </p:spPr>
      </p:pic>
      <p:sp>
        <p:nvSpPr>
          <p:cNvPr id="129" name="Rechteck 128"/>
          <p:cNvSpPr/>
          <p:nvPr/>
        </p:nvSpPr>
        <p:spPr>
          <a:xfrm>
            <a:off x="2417760" y="266976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30" name="Rechteck 129"/>
          <p:cNvSpPr/>
          <p:nvPr/>
        </p:nvSpPr>
        <p:spPr>
          <a:xfrm>
            <a:off x="2417760" y="2859840"/>
            <a:ext cx="288000" cy="180000"/>
          </a:xfrm>
          <a:prstGeom prst="rect">
            <a:avLst/>
          </a:prstGeom>
          <a:solidFill>
            <a:srgbClr val="FF9900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31" name="Rechteck 130"/>
          <p:cNvSpPr/>
          <p:nvPr/>
        </p:nvSpPr>
        <p:spPr>
          <a:xfrm>
            <a:off x="2962080" y="3841920"/>
            <a:ext cx="288000" cy="252000"/>
          </a:xfrm>
          <a:prstGeom prst="rect">
            <a:avLst/>
          </a:prstGeom>
          <a:solidFill>
            <a:srgbClr val="00FFFF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32" name="Rechteck 131"/>
          <p:cNvSpPr/>
          <p:nvPr/>
        </p:nvSpPr>
        <p:spPr>
          <a:xfrm>
            <a:off x="4320000" y="3831840"/>
            <a:ext cx="432000" cy="252000"/>
          </a:xfrm>
          <a:prstGeom prst="rect">
            <a:avLst/>
          </a:prstGeom>
          <a:solidFill>
            <a:srgbClr val="00FFFF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33" name="Rechteck 132"/>
          <p:cNvSpPr/>
          <p:nvPr/>
        </p:nvSpPr>
        <p:spPr>
          <a:xfrm>
            <a:off x="4176000" y="2839680"/>
            <a:ext cx="288000" cy="216000"/>
          </a:xfrm>
          <a:prstGeom prst="rect">
            <a:avLst/>
          </a:prstGeom>
          <a:solidFill>
            <a:srgbClr val="00FFFF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  <p:sp>
        <p:nvSpPr>
          <p:cNvPr id="134" name="Rechteck 133"/>
          <p:cNvSpPr/>
          <p:nvPr/>
        </p:nvSpPr>
        <p:spPr>
          <a:xfrm>
            <a:off x="5955840" y="3199680"/>
            <a:ext cx="288000" cy="216000"/>
          </a:xfrm>
          <a:prstGeom prst="rect">
            <a:avLst/>
          </a:prstGeom>
          <a:solidFill>
            <a:srgbClr val="00FFFF">
              <a:alpha val="50000"/>
            </a:srgbClr>
          </a:solidFill>
          <a:ln w="18000">
            <a:solidFill>
              <a:srgbClr val="FF3333"/>
            </a:solidFill>
            <a:round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71200" y="858600"/>
            <a:ext cx="8163000" cy="7635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Block 1 in der Praxis</a:t>
            </a: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>
                <a:solidFill>
                  <a:srgbClr val="000000"/>
                </a:solidFill>
                <a:latin typeface="Verdana"/>
              </a:rPr>
              <a:t>Schüler bekommen nach Unterrichtsende (1 Woche vor dem mündl. Abi) eine vom Computerprogramm optimierte Klammerung (Streichung)</a:t>
            </a:r>
          </a:p>
          <a:p>
            <a:pPr marL="341280" indent="-34128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60" algn="l"/>
                <a:tab pos="3700440" algn="l"/>
                <a:tab pos="4149720" algn="l"/>
                <a:tab pos="4598640" algn="l"/>
                <a:tab pos="5047920" algn="l"/>
                <a:tab pos="5497200" algn="l"/>
                <a:tab pos="5946480" algn="l"/>
                <a:tab pos="6395760" algn="l"/>
                <a:tab pos="6845040" algn="l"/>
                <a:tab pos="7294320" algn="l"/>
                <a:tab pos="7743600" algn="l"/>
                <a:tab pos="8192880" algn="l"/>
                <a:tab pos="8642160" algn="l"/>
              </a:tabLst>
            </a:pPr>
            <a:r>
              <a:rPr lang="de-DE" sz="3200" b="0" strike="noStrike" spc="-1">
                <a:solidFill>
                  <a:srgbClr val="000000"/>
                </a:solidFill>
                <a:latin typeface="Verdana"/>
              </a:rPr>
              <a:t>Schüler könnten diese (z.B. aus optischen Gründen) ändern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1114</Words>
  <Application>Microsoft Macintosh PowerPoint</Application>
  <PresentationFormat>Bildschirmpräsentation (4:3)</PresentationFormat>
  <Paragraphs>173</Paragraphs>
  <Slides>23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23</vt:i4>
      </vt:variant>
    </vt:vector>
  </HeadingPairs>
  <TitlesOfParts>
    <vt:vector size="32" baseType="lpstr">
      <vt:lpstr>Arial Unicode MS</vt:lpstr>
      <vt:lpstr>Arial</vt:lpstr>
      <vt:lpstr>Cambria Math</vt:lpstr>
      <vt:lpstr>Times New Roman</vt:lpstr>
      <vt:lpstr>Verdana</vt:lpstr>
      <vt:lpstr>Webdings</vt:lpstr>
      <vt:lpstr>Wingdings</vt:lpstr>
      <vt:lpstr>Office Theme</vt:lpstr>
      <vt:lpstr>Office Theme</vt:lpstr>
      <vt:lpstr>PowerPoint-Präsentation</vt:lpstr>
      <vt:lpstr>Alle Infos  auch als Download</vt:lpstr>
      <vt:lpstr>Zusammensetzung  der Abiturnote</vt:lpstr>
      <vt:lpstr>Berechnung der Abiturnote</vt:lpstr>
      <vt:lpstr>Spezialfall Seminarkurs</vt:lpstr>
      <vt:lpstr>Block 1: zu viele Kurse</vt:lpstr>
      <vt:lpstr>Kurse streichen: Beispiel 1</vt:lpstr>
      <vt:lpstr>PowerPoint-Präsentation</vt:lpstr>
      <vt:lpstr>Block 1 in der Praxis</vt:lpstr>
      <vt:lpstr>Zusammensetzung  der Abiturnote</vt:lpstr>
      <vt:lpstr>Block 1 (600 Pkte): 40 Teilnoten à max. 15 Pkte </vt:lpstr>
      <vt:lpstr>Zusammensetzung  der Abiturnote</vt:lpstr>
      <vt:lpstr>Zusammensetzung  der Abiturnote</vt:lpstr>
      <vt:lpstr>Kriterien zum  Bestehen des Abiturs</vt:lpstr>
      <vt:lpstr>Kriterien zum  Bestehen des Abiturs</vt:lpstr>
      <vt:lpstr>Zusätzliche mdl. Prüfung (LF)</vt:lpstr>
      <vt:lpstr>Zusätzliche mdl. Prüfung (BF)</vt:lpstr>
      <vt:lpstr>Beispiele zu Block 2:</vt:lpstr>
      <vt:lpstr>Beispiele zu Block 2:</vt:lpstr>
      <vt:lpstr>Bei negativem Ausgang</vt:lpstr>
      <vt:lpstr>Fachhochschulreife</vt:lpstr>
      <vt:lpstr>Kurz-Zusammenfassung</vt:lpstr>
      <vt:lpstr>Weitere Infos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Weg zum</dc:title>
  <dc:subject/>
  <dc:creator>petschi</dc:creator>
  <dc:description/>
  <cp:lastModifiedBy>Office2016L0010</cp:lastModifiedBy>
  <cp:revision>126</cp:revision>
  <dcterms:created xsi:type="dcterms:W3CDTF">2011-09-23T09:34:35Z</dcterms:created>
  <dcterms:modified xsi:type="dcterms:W3CDTF">2023-10-10T10:36:37Z</dcterms:modified>
  <dc:language>de-DE</dc:language>
</cp:coreProperties>
</file>