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6"/>
  </p:notesMasterIdLst>
  <p:sldIdLst>
    <p:sldId id="256" r:id="rId3"/>
    <p:sldId id="257" r:id="rId4"/>
    <p:sldId id="265" r:id="rId5"/>
  </p:sldIdLst>
  <p:sldSz cx="12192000" cy="6858000"/>
  <p:notesSz cx="7099300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B25B"/>
    <a:srgbClr val="862633"/>
    <a:srgbClr val="9D22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668" autoAdjust="0"/>
    <p:restoredTop sz="94660"/>
  </p:normalViewPr>
  <p:slideViewPr>
    <p:cSldViewPr snapToGrid="0">
      <p:cViewPr varScale="1">
        <p:scale>
          <a:sx n="88" d="100"/>
          <a:sy n="88" d="100"/>
        </p:scale>
        <p:origin x="120" y="6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488A904D-CF08-466D-AA73-6587D28CAB83}" type="datetimeFigureOut">
              <a:rPr lang="de-DE" smtClean="0"/>
              <a:t>17.09.2018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79425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44405225-1FA4-46C6-A4F2-C48536FC9F1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58300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/>
          <a:lstStyle/>
          <a:p>
            <a:fld id="{DB9857ED-C9FA-448C-8E95-8AA850A4155E}" type="slidenum">
              <a:rPr lang="de-DE" smtClean="0"/>
              <a:t>‹Nr.›</a:t>
            </a:fld>
            <a:endParaRPr lang="de-DE"/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8F093F8F-D1A0-424C-A7BA-D58C186AC451}"/>
              </a:ext>
            </a:extLst>
          </p:cNvPr>
          <p:cNvSpPr/>
          <p:nvPr userDrawn="1"/>
        </p:nvSpPr>
        <p:spPr>
          <a:xfrm>
            <a:off x="1" y="6600706"/>
            <a:ext cx="12192000" cy="257294"/>
          </a:xfrm>
          <a:prstGeom prst="rect">
            <a:avLst/>
          </a:prstGeom>
          <a:solidFill>
            <a:srgbClr val="FFB2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3658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511" y="358536"/>
            <a:ext cx="6452105" cy="386549"/>
          </a:xfrm>
          <a:prstGeom prst="rect">
            <a:avLst/>
          </a:prstGeom>
        </p:spPr>
        <p:txBody>
          <a:bodyPr/>
          <a:lstStyle>
            <a:lvl1pPr marL="0"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675278"/>
            <a:ext cx="10058400" cy="402336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76413" y="5869094"/>
            <a:ext cx="2472271" cy="365125"/>
          </a:xfrm>
          <a:prstGeom prst="rect">
            <a:avLst/>
          </a:prstGeom>
        </p:spPr>
        <p:txBody>
          <a:bodyPr/>
          <a:lstStyle/>
          <a:p>
            <a:fld id="{47E5D08A-BF3C-4049-99E9-687ADA420EA8}" type="datetime1">
              <a:rPr lang="de-DE" smtClean="0"/>
              <a:t>17.09.2018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/>
          <a:lstStyle/>
          <a:p>
            <a:fld id="{DB9857ED-C9FA-448C-8E95-8AA850A4155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6984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/>
          <a:lstStyle/>
          <a:p>
            <a:fld id="{DB9857ED-C9FA-448C-8E95-8AA850A4155E}" type="slidenum">
              <a:rPr lang="de-DE" smtClean="0"/>
              <a:t>‹Nr.›</a:t>
            </a:fld>
            <a:endParaRPr lang="de-DE"/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8F093F8F-D1A0-424C-A7BA-D58C186AC451}"/>
              </a:ext>
            </a:extLst>
          </p:cNvPr>
          <p:cNvSpPr/>
          <p:nvPr userDrawn="1"/>
        </p:nvSpPr>
        <p:spPr>
          <a:xfrm>
            <a:off x="1" y="6600706"/>
            <a:ext cx="12192000" cy="257294"/>
          </a:xfrm>
          <a:prstGeom prst="rect">
            <a:avLst/>
          </a:prstGeom>
          <a:solidFill>
            <a:srgbClr val="FFB2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53545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6534708"/>
            <a:ext cx="12192001" cy="65998"/>
          </a:xfrm>
          <a:prstGeom prst="rect">
            <a:avLst/>
          </a:prstGeom>
          <a:solidFill>
            <a:srgbClr val="8626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0" name="Straight Connector 9"/>
          <p:cNvCxnSpPr>
            <a:cxnSpLocks/>
          </p:cNvCxnSpPr>
          <p:nvPr/>
        </p:nvCxnSpPr>
        <p:spPr>
          <a:xfrm>
            <a:off x="2748012" y="745085"/>
            <a:ext cx="8776879" cy="0"/>
          </a:xfrm>
          <a:prstGeom prst="line">
            <a:avLst/>
          </a:prstGeom>
          <a:ln w="12700">
            <a:solidFill>
              <a:srgbClr val="8626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Grafik 10">
            <a:extLst>
              <a:ext uri="{FF2B5EF4-FFF2-40B4-BE49-F238E27FC236}">
                <a16:creationId xmlns:a16="http://schemas.microsoft.com/office/drawing/2014/main" id="{6C7C8859-540B-405F-8976-840D3E31163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517" y="360937"/>
            <a:ext cx="1977991" cy="570519"/>
          </a:xfrm>
          <a:prstGeom prst="rect">
            <a:avLst/>
          </a:prstGeom>
        </p:spPr>
      </p:pic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60233700-35FE-44C0-8E49-B008A4270257}"/>
              </a:ext>
            </a:extLst>
          </p:cNvPr>
          <p:cNvSpPr txBox="1">
            <a:spLocks/>
          </p:cNvSpPr>
          <p:nvPr userDrawn="1"/>
        </p:nvSpPr>
        <p:spPr>
          <a:xfrm>
            <a:off x="5266107" y="360937"/>
            <a:ext cx="6452105" cy="38654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24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dirty="0" err="1"/>
              <a:t>Berufs</a:t>
            </a:r>
            <a:r>
              <a:rPr lang="en-US" dirty="0"/>
              <a:t>-und </a:t>
            </a:r>
            <a:r>
              <a:rPr lang="en-US" dirty="0" err="1"/>
              <a:t>Studienorientierung</a:t>
            </a:r>
            <a:r>
              <a:rPr lang="en-US" dirty="0"/>
              <a:t> in der </a:t>
            </a:r>
            <a:r>
              <a:rPr lang="en-US" dirty="0" err="1"/>
              <a:t>Kursstufe</a:t>
            </a:r>
            <a:endParaRPr lang="en-US" dirty="0"/>
          </a:p>
        </p:txBody>
      </p:sp>
      <p:sp>
        <p:nvSpPr>
          <p:cNvPr id="13" name="Rectangle 6">
            <a:extLst>
              <a:ext uri="{FF2B5EF4-FFF2-40B4-BE49-F238E27FC236}">
                <a16:creationId xmlns:a16="http://schemas.microsoft.com/office/drawing/2014/main" id="{8984B5F0-7BB2-453E-A2D8-E724C86F391F}"/>
              </a:ext>
            </a:extLst>
          </p:cNvPr>
          <p:cNvSpPr/>
          <p:nvPr userDrawn="1"/>
        </p:nvSpPr>
        <p:spPr>
          <a:xfrm>
            <a:off x="1" y="6600706"/>
            <a:ext cx="12192000" cy="257294"/>
          </a:xfrm>
          <a:prstGeom prst="rect">
            <a:avLst/>
          </a:prstGeom>
          <a:solidFill>
            <a:srgbClr val="FFB2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CB7426B7-06CD-4C86-A453-BB3D8371764D}"/>
              </a:ext>
            </a:extLst>
          </p:cNvPr>
          <p:cNvSpPr txBox="1"/>
          <p:nvPr userDrawn="1"/>
        </p:nvSpPr>
        <p:spPr>
          <a:xfrm>
            <a:off x="3438758" y="283420"/>
            <a:ext cx="6329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J1</a:t>
            </a:r>
          </a:p>
        </p:txBody>
      </p:sp>
    </p:spTree>
    <p:extLst>
      <p:ext uri="{BB962C8B-B14F-4D97-AF65-F5344CB8AC3E}">
        <p14:creationId xmlns:p14="http://schemas.microsoft.com/office/powerpoint/2010/main" val="2273088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sldNum="0" hdr="0" ft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2400" kern="1200" spc="-50" baseline="0">
          <a:solidFill>
            <a:schemeClr val="tx1">
              <a:lumMod val="75000"/>
              <a:lumOff val="25000"/>
            </a:schemeClr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6534708"/>
            <a:ext cx="12192001" cy="65998"/>
          </a:xfrm>
          <a:prstGeom prst="rect">
            <a:avLst/>
          </a:prstGeom>
          <a:solidFill>
            <a:srgbClr val="8626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0" name="Straight Connector 9"/>
          <p:cNvCxnSpPr>
            <a:cxnSpLocks/>
          </p:cNvCxnSpPr>
          <p:nvPr/>
        </p:nvCxnSpPr>
        <p:spPr>
          <a:xfrm>
            <a:off x="2748012" y="745085"/>
            <a:ext cx="8776879" cy="0"/>
          </a:xfrm>
          <a:prstGeom prst="line">
            <a:avLst/>
          </a:prstGeom>
          <a:ln w="12700">
            <a:solidFill>
              <a:srgbClr val="8626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Grafik 10">
            <a:extLst>
              <a:ext uri="{FF2B5EF4-FFF2-40B4-BE49-F238E27FC236}">
                <a16:creationId xmlns:a16="http://schemas.microsoft.com/office/drawing/2014/main" id="{6C7C8859-540B-405F-8976-840D3E31163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517" y="360937"/>
            <a:ext cx="1977991" cy="570519"/>
          </a:xfrm>
          <a:prstGeom prst="rect">
            <a:avLst/>
          </a:prstGeom>
        </p:spPr>
      </p:pic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60233700-35FE-44C0-8E49-B008A4270257}"/>
              </a:ext>
            </a:extLst>
          </p:cNvPr>
          <p:cNvSpPr txBox="1">
            <a:spLocks/>
          </p:cNvSpPr>
          <p:nvPr userDrawn="1"/>
        </p:nvSpPr>
        <p:spPr>
          <a:xfrm>
            <a:off x="5266107" y="360937"/>
            <a:ext cx="6452105" cy="38654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24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dirty="0" err="1"/>
              <a:t>Berufs</a:t>
            </a:r>
            <a:r>
              <a:rPr lang="en-US" dirty="0"/>
              <a:t>-und </a:t>
            </a:r>
            <a:r>
              <a:rPr lang="en-US" dirty="0" err="1"/>
              <a:t>Studienorientierung</a:t>
            </a:r>
            <a:r>
              <a:rPr lang="en-US" dirty="0"/>
              <a:t> in der </a:t>
            </a:r>
            <a:r>
              <a:rPr lang="en-US" dirty="0" err="1"/>
              <a:t>Kursstufe</a:t>
            </a:r>
            <a:endParaRPr lang="en-US" dirty="0"/>
          </a:p>
        </p:txBody>
      </p:sp>
      <p:sp>
        <p:nvSpPr>
          <p:cNvPr id="13" name="Rectangle 6">
            <a:extLst>
              <a:ext uri="{FF2B5EF4-FFF2-40B4-BE49-F238E27FC236}">
                <a16:creationId xmlns:a16="http://schemas.microsoft.com/office/drawing/2014/main" id="{8984B5F0-7BB2-453E-A2D8-E724C86F391F}"/>
              </a:ext>
            </a:extLst>
          </p:cNvPr>
          <p:cNvSpPr/>
          <p:nvPr userDrawn="1"/>
        </p:nvSpPr>
        <p:spPr>
          <a:xfrm>
            <a:off x="1" y="6600706"/>
            <a:ext cx="12192000" cy="257294"/>
          </a:xfrm>
          <a:prstGeom prst="rect">
            <a:avLst/>
          </a:prstGeom>
          <a:solidFill>
            <a:srgbClr val="FFB2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CB7426B7-06CD-4C86-A453-BB3D8371764D}"/>
              </a:ext>
            </a:extLst>
          </p:cNvPr>
          <p:cNvSpPr txBox="1"/>
          <p:nvPr userDrawn="1"/>
        </p:nvSpPr>
        <p:spPr>
          <a:xfrm>
            <a:off x="3438758" y="283420"/>
            <a:ext cx="6329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J2</a:t>
            </a:r>
          </a:p>
        </p:txBody>
      </p:sp>
    </p:spTree>
    <p:extLst>
      <p:ext uri="{BB962C8B-B14F-4D97-AF65-F5344CB8AC3E}">
        <p14:creationId xmlns:p14="http://schemas.microsoft.com/office/powerpoint/2010/main" val="4053503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hf sldNum="0" hdr="0" ft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2400" kern="1200" spc="-50" baseline="0">
          <a:solidFill>
            <a:schemeClr val="tx1">
              <a:lumMod val="75000"/>
              <a:lumOff val="25000"/>
            </a:schemeClr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e 4">
            <a:extLst>
              <a:ext uri="{FF2B5EF4-FFF2-40B4-BE49-F238E27FC236}">
                <a16:creationId xmlns:a16="http://schemas.microsoft.com/office/drawing/2014/main" id="{F1DAD6DD-C5CC-4DEE-A720-7B9F3A45CF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5130359"/>
              </p:ext>
            </p:extLst>
          </p:nvPr>
        </p:nvGraphicFramePr>
        <p:xfrm>
          <a:off x="838200" y="1351059"/>
          <a:ext cx="10657936" cy="63525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61141">
                  <a:extLst>
                    <a:ext uri="{9D8B030D-6E8A-4147-A177-3AD203B41FA5}">
                      <a16:colId xmlns:a16="http://schemas.microsoft.com/office/drawing/2014/main" val="221357314"/>
                    </a:ext>
                  </a:extLst>
                </a:gridCol>
                <a:gridCol w="4646993">
                  <a:extLst>
                    <a:ext uri="{9D8B030D-6E8A-4147-A177-3AD203B41FA5}">
                      <a16:colId xmlns:a16="http://schemas.microsoft.com/office/drawing/2014/main" val="485726744"/>
                    </a:ext>
                  </a:extLst>
                </a:gridCol>
                <a:gridCol w="2349802">
                  <a:extLst>
                    <a:ext uri="{9D8B030D-6E8A-4147-A177-3AD203B41FA5}">
                      <a16:colId xmlns:a16="http://schemas.microsoft.com/office/drawing/2014/main" val="2762217101"/>
                    </a:ext>
                  </a:extLst>
                </a:gridCol>
              </a:tblGrid>
              <a:tr h="591831"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Baustein/Modul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25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Verankerung/Durchführung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25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kern="12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Zeitraum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25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500873"/>
                  </a:ext>
                </a:extLst>
              </a:tr>
              <a:tr h="654128">
                <a:tc>
                  <a:txBody>
                    <a:bodyPr/>
                    <a:lstStyle/>
                    <a:p>
                      <a:r>
                        <a:rPr lang="de-DE" sz="1800" b="1" kern="1200" dirty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Auftaktveranstaltung</a:t>
                      </a:r>
                    </a:p>
                    <a:p>
                      <a:r>
                        <a:rPr lang="de-DE" sz="1800" kern="1200" dirty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Ausgabe Portfolio </a:t>
                      </a:r>
                      <a:r>
                        <a:rPr lang="de-DE" sz="1800" kern="1200" dirty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Ordner BSO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BSO Lehrkraft (Frau Herfurth)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Vorstellung Studientag, Anmeldeverfahren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Aushänge vor Oberstufenraum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800" kern="1200" dirty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Do 27.9.2018</a:t>
                      </a:r>
                    </a:p>
                    <a:p>
                      <a:r>
                        <a:rPr lang="de-DE" sz="1800" kern="1200" dirty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im Lernbereich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1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4727188"/>
                  </a:ext>
                </a:extLst>
              </a:tr>
              <a:tr h="654128">
                <a:tc>
                  <a:txBody>
                    <a:bodyPr/>
                    <a:lstStyle/>
                    <a:p>
                      <a:r>
                        <a:rPr lang="de-DE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Basisinfo</a:t>
                      </a:r>
                      <a:r>
                        <a:rPr lang="de-DE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Studium und Ausbildung</a:t>
                      </a:r>
                    </a:p>
                    <a:p>
                      <a:r>
                        <a:rPr lang="de-DE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Ausgabe von Infomaterial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25B">
                        <a:alpha val="1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90 Min. </a:t>
                      </a:r>
                      <a:r>
                        <a:rPr lang="de-DE" dirty="0" err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tutorweise</a:t>
                      </a:r>
                      <a:r>
                        <a:rPr lang="de-DE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durch Herrn Kern (Agentur für Arbeit)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25B">
                        <a:alpha val="1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Di 16.10. </a:t>
                      </a:r>
                      <a:r>
                        <a:rPr lang="de-DE" dirty="0" err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Aut</a:t>
                      </a:r>
                      <a:r>
                        <a:rPr lang="de-DE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de-DE" dirty="0" err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Gg</a:t>
                      </a:r>
                      <a:r>
                        <a:rPr lang="de-DE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Hög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Do 18.10. Lud, Mar, </a:t>
                      </a:r>
                      <a:r>
                        <a:rPr lang="de-DE" dirty="0" err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Wiss</a:t>
                      </a:r>
                      <a:endParaRPr lang="de-DE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25B">
                        <a:alpha val="1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012958"/>
                  </a:ext>
                </a:extLst>
              </a:tr>
              <a:tr h="661057">
                <a:tc>
                  <a:txBody>
                    <a:bodyPr/>
                    <a:lstStyle/>
                    <a:p>
                      <a:r>
                        <a:rPr lang="de-DE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Einzelberatung</a:t>
                      </a:r>
                      <a:r>
                        <a:rPr lang="de-DE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auf Wunsch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err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Individ</a:t>
                      </a:r>
                      <a:r>
                        <a:rPr lang="de-DE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 Beratungsgespräche durch Herrn Kern (Agentur für Arbeit)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J1: November/ Dezember</a:t>
                      </a:r>
                    </a:p>
                    <a:p>
                      <a:r>
                        <a:rPr lang="de-DE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eigeninitiativ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5672690"/>
                  </a:ext>
                </a:extLst>
              </a:tr>
              <a:tr h="654128">
                <a:tc>
                  <a:txBody>
                    <a:bodyPr/>
                    <a:lstStyle/>
                    <a:p>
                      <a:r>
                        <a:rPr lang="de-DE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Vorbereitung Studieninformationstag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25B">
                        <a:alpha val="1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BSO Lehrkraft (Frau Herfurth) mit Studien- und Ausbildungsbotschafter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25B">
                        <a:alpha val="1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Di 23.10.</a:t>
                      </a:r>
                    </a:p>
                    <a:p>
                      <a:r>
                        <a:rPr lang="de-DE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13.30 – 16.00 </a:t>
                      </a:r>
                    </a:p>
                    <a:p>
                      <a:r>
                        <a:rPr lang="de-DE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Lernbereich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25B">
                        <a:alpha val="1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9087071"/>
                  </a:ext>
                </a:extLst>
              </a:tr>
              <a:tr h="654128">
                <a:tc>
                  <a:txBody>
                    <a:bodyPr/>
                    <a:lstStyle/>
                    <a:p>
                      <a:r>
                        <a:rPr lang="de-DE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Studieninformationstag</a:t>
                      </a:r>
                    </a:p>
                    <a:p>
                      <a:r>
                        <a:rPr lang="de-DE" b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Schwerpunkt Duale Hochschulen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Melden sich an (Homepage), Gruppeneinteilung Di 13.11.2018,</a:t>
                      </a:r>
                    </a:p>
                    <a:p>
                      <a:r>
                        <a:rPr lang="de-DE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reisen selbständig in Kleingruppen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Mi 21.11.2018</a:t>
                      </a:r>
                    </a:p>
                    <a:p>
                      <a:r>
                        <a:rPr lang="de-DE" dirty="0" err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Öffentl</a:t>
                      </a:r>
                      <a:r>
                        <a:rPr lang="de-DE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 Verkehrsmittel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1566149"/>
                  </a:ext>
                </a:extLst>
              </a:tr>
              <a:tr h="654128">
                <a:tc>
                  <a:txBody>
                    <a:bodyPr/>
                    <a:lstStyle/>
                    <a:p>
                      <a:r>
                        <a:rPr lang="de-DE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Orientierungstest</a:t>
                      </a:r>
                      <a:r>
                        <a:rPr lang="de-DE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(Test verbindlich/Auswertung freiwillig)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25B">
                        <a:alpha val="1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IHK Kompetenztest (1 DS im Deutschunterricht), </a:t>
                      </a:r>
                      <a:r>
                        <a:rPr lang="de-DE" dirty="0" err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max</a:t>
                      </a:r>
                      <a:r>
                        <a:rPr lang="de-DE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I 218 und I 202 gleichzeitig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25B">
                        <a:alpha val="1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J1: Dezember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25B">
                        <a:alpha val="1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76168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72366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e 4">
            <a:extLst>
              <a:ext uri="{FF2B5EF4-FFF2-40B4-BE49-F238E27FC236}">
                <a16:creationId xmlns:a16="http://schemas.microsoft.com/office/drawing/2014/main" id="{B46D5E3A-4B9E-4F8C-9DEA-62B47A8009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6513661"/>
              </p:ext>
            </p:extLst>
          </p:nvPr>
        </p:nvGraphicFramePr>
        <p:xfrm>
          <a:off x="695864" y="1397480"/>
          <a:ext cx="10800271" cy="46059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6624">
                  <a:extLst>
                    <a:ext uri="{9D8B030D-6E8A-4147-A177-3AD203B41FA5}">
                      <a16:colId xmlns:a16="http://schemas.microsoft.com/office/drawing/2014/main" val="2420659348"/>
                    </a:ext>
                  </a:extLst>
                </a:gridCol>
                <a:gridCol w="4253048">
                  <a:extLst>
                    <a:ext uri="{9D8B030D-6E8A-4147-A177-3AD203B41FA5}">
                      <a16:colId xmlns:a16="http://schemas.microsoft.com/office/drawing/2014/main" val="2623650700"/>
                    </a:ext>
                  </a:extLst>
                </a:gridCol>
                <a:gridCol w="2150599">
                  <a:extLst>
                    <a:ext uri="{9D8B030D-6E8A-4147-A177-3AD203B41FA5}">
                      <a16:colId xmlns:a16="http://schemas.microsoft.com/office/drawing/2014/main" val="1098738854"/>
                    </a:ext>
                  </a:extLst>
                </a:gridCol>
              </a:tblGrid>
              <a:tr h="619236"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Baustein/Modul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25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Verankerung/Durchführung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25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Zeitraum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25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6508510"/>
                  </a:ext>
                </a:extLst>
              </a:tr>
              <a:tr h="553604">
                <a:tc>
                  <a:txBody>
                    <a:bodyPr/>
                    <a:lstStyle/>
                    <a:p>
                      <a:r>
                        <a:rPr lang="de-DE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Auswertung Studieninformationstag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90 Min. im Rahmen des GK-Unterrichts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J1: November - Januar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0132290"/>
                  </a:ext>
                </a:extLst>
              </a:tr>
              <a:tr h="684422">
                <a:tc>
                  <a:txBody>
                    <a:bodyPr/>
                    <a:lstStyle/>
                    <a:p>
                      <a:r>
                        <a:rPr lang="de-DE" i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Basisinfo für Eltern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i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2. Elternpflegschaft Jahrgangsstufe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i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durch Herrn Kern (Agentur für Arbeit)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i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26. Februar 2019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3472306"/>
                  </a:ext>
                </a:extLst>
              </a:tr>
              <a:tr h="684422">
                <a:tc>
                  <a:txBody>
                    <a:bodyPr/>
                    <a:lstStyle/>
                    <a:p>
                      <a:r>
                        <a:rPr lang="de-DE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Gelenkte Internetrecherche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90 Min. </a:t>
                      </a:r>
                      <a:r>
                        <a:rPr lang="de-DE" dirty="0" err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tutorweise</a:t>
                      </a:r>
                      <a:r>
                        <a:rPr lang="de-DE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durch Herrn Kern (Agentur für Arbeit)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Mo 18.3. und Mi 20.3. 2019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4768090"/>
                  </a:ext>
                </a:extLst>
              </a:tr>
              <a:tr h="553604">
                <a:tc>
                  <a:txBody>
                    <a:bodyPr/>
                    <a:lstStyle/>
                    <a:p>
                      <a:r>
                        <a:rPr lang="de-DE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Besuch der Bildungsmesse </a:t>
                      </a:r>
                      <a:r>
                        <a:rPr lang="de-DE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Future4U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25B">
                        <a:alpha val="1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Mit Fachlehrer (Fr 5./6.)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25B">
                        <a:alpha val="1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J1: März-April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25B">
                        <a:alpha val="1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4747950"/>
                  </a:ext>
                </a:extLst>
              </a:tr>
              <a:tr h="553604">
                <a:tc>
                  <a:txBody>
                    <a:bodyPr/>
                    <a:lstStyle/>
                    <a:p>
                      <a:r>
                        <a:rPr lang="de-DE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Bewerbertraining</a:t>
                      </a:r>
                    </a:p>
                    <a:p>
                      <a:endParaRPr lang="de-DE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de-DE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r>
                        <a:rPr lang="de-DE" b="1" dirty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Portfolioarbeit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Kooperation mit KSK BC</a:t>
                      </a:r>
                    </a:p>
                    <a:p>
                      <a:r>
                        <a:rPr lang="de-DE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Schüler führen Portfolio </a:t>
                      </a:r>
                      <a:r>
                        <a:rPr lang="de-DE" dirty="0" err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eingenverantwortlich</a:t>
                      </a:r>
                      <a:r>
                        <a:rPr lang="de-DE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</a:p>
                    <a:p>
                      <a:r>
                        <a:rPr lang="de-DE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Tutoren begleiten Portfolioarbeit im BSO-Ordner mit den </a:t>
                      </a:r>
                      <a:r>
                        <a:rPr lang="de-DE" dirty="0" err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Tutanten</a:t>
                      </a:r>
                      <a:r>
                        <a:rPr lang="de-DE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(einzeln)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J1: April/Mai mit FL nachmittags</a:t>
                      </a:r>
                    </a:p>
                    <a:p>
                      <a:r>
                        <a:rPr lang="de-DE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Jan - Juni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83845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12098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1">
            <a:extLst>
              <a:ext uri="{FF2B5EF4-FFF2-40B4-BE49-F238E27FC236}">
                <a16:creationId xmlns:a16="http://schemas.microsoft.com/office/drawing/2014/main" id="{E04D73B4-322F-4892-864C-F3FF734087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6901602"/>
              </p:ext>
            </p:extLst>
          </p:nvPr>
        </p:nvGraphicFramePr>
        <p:xfrm>
          <a:off x="695863" y="1431985"/>
          <a:ext cx="10800273" cy="42355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6623">
                  <a:extLst>
                    <a:ext uri="{9D8B030D-6E8A-4147-A177-3AD203B41FA5}">
                      <a16:colId xmlns:a16="http://schemas.microsoft.com/office/drawing/2014/main" val="221357314"/>
                    </a:ext>
                  </a:extLst>
                </a:gridCol>
                <a:gridCol w="4253050">
                  <a:extLst>
                    <a:ext uri="{9D8B030D-6E8A-4147-A177-3AD203B41FA5}">
                      <a16:colId xmlns:a16="http://schemas.microsoft.com/office/drawing/2014/main" val="485726744"/>
                    </a:ext>
                  </a:extLst>
                </a:gridCol>
                <a:gridCol w="2150600">
                  <a:extLst>
                    <a:ext uri="{9D8B030D-6E8A-4147-A177-3AD203B41FA5}">
                      <a16:colId xmlns:a16="http://schemas.microsoft.com/office/drawing/2014/main" val="2762217101"/>
                    </a:ext>
                  </a:extLst>
                </a:gridCol>
              </a:tblGrid>
              <a:tr h="647837"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Baustein/Modul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25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Verankerung/Durchführung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25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kern="12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Zeitraum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25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500873"/>
                  </a:ext>
                </a:extLst>
              </a:tr>
              <a:tr h="716030">
                <a:tc>
                  <a:txBody>
                    <a:bodyPr/>
                    <a:lstStyle/>
                    <a:p>
                      <a:r>
                        <a:rPr lang="de-DE" sz="1800" b="1" kern="1200" dirty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Vorbereitung Studieninformationstag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BSO Lehrkraft Frau Herfurth/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Agentur für Arbeit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800" kern="1200" dirty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J2: November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1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4727188"/>
                  </a:ext>
                </a:extLst>
              </a:tr>
              <a:tr h="716030">
                <a:tc>
                  <a:txBody>
                    <a:bodyPr/>
                    <a:lstStyle/>
                    <a:p>
                      <a:r>
                        <a:rPr lang="de-DE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Studieninformationstag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25B">
                        <a:alpha val="1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Schüler reisen selbstständig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25B">
                        <a:alpha val="1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J2: November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25B">
                        <a:alpha val="1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012958"/>
                  </a:ext>
                </a:extLst>
              </a:tr>
              <a:tr h="723613">
                <a:tc>
                  <a:txBody>
                    <a:bodyPr/>
                    <a:lstStyle/>
                    <a:p>
                      <a:r>
                        <a:rPr lang="de-DE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Auswertung Studieninformationstag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BSO Lehrkraft Frau Herfurth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J2: Dezember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5672690"/>
                  </a:ext>
                </a:extLst>
              </a:tr>
              <a:tr h="716030">
                <a:tc>
                  <a:txBody>
                    <a:bodyPr/>
                    <a:lstStyle/>
                    <a:p>
                      <a:r>
                        <a:rPr lang="de-DE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Studienberatung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25B">
                        <a:alpha val="1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Einzelberatung durch Agentur für Arbeit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25B">
                        <a:alpha val="1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J2: Januar - April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25B">
                        <a:alpha val="1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9087071"/>
                  </a:ext>
                </a:extLst>
              </a:tr>
              <a:tr h="716030">
                <a:tc>
                  <a:txBody>
                    <a:bodyPr/>
                    <a:lstStyle/>
                    <a:p>
                      <a:r>
                        <a:rPr lang="de-DE" b="1" dirty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Besuch einer Bildungsmesse </a:t>
                      </a:r>
                    </a:p>
                    <a:p>
                      <a:r>
                        <a:rPr lang="de-DE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(RV oder Ulm)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Reise mit der Bahn mit Tutor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J2: Februar/März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15661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4708041"/>
      </p:ext>
    </p:extLst>
  </p:cSld>
  <p:clrMapOvr>
    <a:masterClrMapping/>
  </p:clrMapOvr>
</p:sld>
</file>

<file path=ppt/theme/theme1.xml><?xml version="1.0" encoding="utf-8"?>
<a:theme xmlns:a="http://schemas.openxmlformats.org/drawingml/2006/main" name="PG-PPT-LogoNEU1">
  <a:themeElements>
    <a:clrScheme name="Rückblick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ückblick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ückblick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PG-PPT-LogoNEU2">
  <a:themeElements>
    <a:clrScheme name="Rückblick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ückblick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ückblick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328</Words>
  <Application>Microsoft Office PowerPoint</Application>
  <PresentationFormat>Breitbild</PresentationFormat>
  <Paragraphs>78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Calibri</vt:lpstr>
      <vt:lpstr>Tahoma</vt:lpstr>
      <vt:lpstr>PG-PPT-LogoNEU1</vt:lpstr>
      <vt:lpstr>PG-PPT-LogoNEU2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Michael Frömmer</dc:creator>
  <cp:lastModifiedBy>Ilg, Karin</cp:lastModifiedBy>
  <cp:revision>30</cp:revision>
  <cp:lastPrinted>2018-09-10T06:37:17Z</cp:lastPrinted>
  <dcterms:created xsi:type="dcterms:W3CDTF">2018-08-24T06:19:23Z</dcterms:created>
  <dcterms:modified xsi:type="dcterms:W3CDTF">2018-09-17T08:53:19Z</dcterms:modified>
</cp:coreProperties>
</file>